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Lst>
  <p:sldIdLst>
    <p:sldId id="256" r:id="rId2"/>
    <p:sldId id="257" r:id="rId3"/>
    <p:sldId id="258" r:id="rId4"/>
    <p:sldId id="259" r:id="rId5"/>
    <p:sldId id="261" r:id="rId6"/>
    <p:sldId id="260" r:id="rId7"/>
    <p:sldId id="262" r:id="rId8"/>
    <p:sldId id="263" r:id="rId9"/>
    <p:sldId id="273" r:id="rId10"/>
    <p:sldId id="264" r:id="rId11"/>
    <p:sldId id="265" r:id="rId12"/>
    <p:sldId id="266" r:id="rId13"/>
    <p:sldId id="267" r:id="rId14"/>
    <p:sldId id="268" r:id="rId15"/>
    <p:sldId id="269" r:id="rId16"/>
    <p:sldId id="270" r:id="rId17"/>
    <p:sldId id="271" r:id="rId18"/>
    <p:sldId id="312" r:id="rId19"/>
    <p:sldId id="313" r:id="rId20"/>
    <p:sldId id="314" r:id="rId21"/>
    <p:sldId id="315" r:id="rId22"/>
    <p:sldId id="316" r:id="rId23"/>
    <p:sldId id="317" r:id="rId24"/>
    <p:sldId id="318" r:id="rId25"/>
    <p:sldId id="319" r:id="rId26"/>
    <p:sldId id="320" r:id="rId27"/>
    <p:sldId id="324" r:id="rId28"/>
    <p:sldId id="321" r:id="rId29"/>
    <p:sldId id="322" r:id="rId30"/>
    <p:sldId id="323" r:id="rId31"/>
    <p:sldId id="272"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300" r:id="rId58"/>
    <p:sldId id="299" r:id="rId59"/>
    <p:sldId id="302" r:id="rId60"/>
    <p:sldId id="304" r:id="rId61"/>
    <p:sldId id="301" r:id="rId62"/>
    <p:sldId id="303" r:id="rId63"/>
    <p:sldId id="305" r:id="rId64"/>
    <p:sldId id="306" r:id="rId65"/>
    <p:sldId id="307" r:id="rId66"/>
    <p:sldId id="308" r:id="rId67"/>
    <p:sldId id="309" r:id="rId68"/>
    <p:sldId id="310" r:id="rId69"/>
    <p:sldId id="311" r:id="rId70"/>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p:cViewPr varScale="1">
        <p:scale>
          <a:sx n="69" d="100"/>
          <a:sy n="69" d="100"/>
        </p:scale>
        <p:origin x="56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tr-TR" smtClean="0"/>
              <a:t>Asıl başlık stili için tıklatın</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FF29813D-8E8C-4BD9-96A3-E5ABD1B1D9A8}" type="datetimeFigureOut">
              <a:rPr lang="tr-TR" smtClean="0"/>
              <a:t>15.11.2022</a:t>
            </a:fld>
            <a:endParaRPr lang="tr-TR"/>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tr-T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3028683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FF29813D-8E8C-4BD9-96A3-E5ABD1B1D9A8}" type="datetimeFigureOut">
              <a:rPr lang="tr-TR" smtClean="0"/>
              <a:t>15.11.2022</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635967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aşlık ve Resim Yazısı">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tr-TR" smtClean="0"/>
              <a:t>Asıl başlık stili için tıklatın</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FF29813D-8E8C-4BD9-96A3-E5ABD1B1D9A8}" type="datetimeFigureOut">
              <a:rPr lang="tr-TR" smtClean="0"/>
              <a:t>15.11.2022</a:t>
            </a:fld>
            <a:endParaRPr lang="tr-TR"/>
          </a:p>
        </p:txBody>
      </p:sp>
      <p:sp>
        <p:nvSpPr>
          <p:cNvPr id="5" name="Footer Placeholder 4"/>
          <p:cNvSpPr>
            <a:spLocks noGrp="1"/>
          </p:cNvSpPr>
          <p:nvPr>
            <p:ph type="ftr" sz="quarter" idx="11"/>
          </p:nvPr>
        </p:nvSpPr>
        <p:spPr/>
        <p:txBody>
          <a:bodyPr/>
          <a:lstStyle/>
          <a:p>
            <a:endParaRPr lang="tr-T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4129745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Resim Yazılı Alıntı">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tr-TR" smtClean="0"/>
              <a:t>Asıl başlık stili için tıklatın</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FF29813D-8E8C-4BD9-96A3-E5ABD1B1D9A8}" type="datetimeFigureOut">
              <a:rPr lang="tr-TR" smtClean="0"/>
              <a:t>15.11.2022</a:t>
            </a:fld>
            <a:endParaRPr lang="tr-TR"/>
          </a:p>
        </p:txBody>
      </p:sp>
      <p:sp>
        <p:nvSpPr>
          <p:cNvPr id="5" name="Footer Placeholder 4"/>
          <p:cNvSpPr>
            <a:spLocks noGrp="1"/>
          </p:cNvSpPr>
          <p:nvPr>
            <p:ph type="ftr" sz="quarter" idx="11"/>
          </p:nvPr>
        </p:nvSpPr>
        <p:spPr/>
        <p:txBody>
          <a:bodyPr/>
          <a:lstStyle/>
          <a:p>
            <a:endParaRPr lang="tr-T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31817626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İsim Kartı">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FF29813D-8E8C-4BD9-96A3-E5ABD1B1D9A8}" type="datetimeFigureOut">
              <a:rPr lang="tr-TR" smtClean="0"/>
              <a:t>15.11.2022</a:t>
            </a:fld>
            <a:endParaRPr lang="tr-TR"/>
          </a:p>
        </p:txBody>
      </p:sp>
      <p:sp>
        <p:nvSpPr>
          <p:cNvPr id="5" name="Footer Placeholder 4"/>
          <p:cNvSpPr>
            <a:spLocks noGrp="1"/>
          </p:cNvSpPr>
          <p:nvPr>
            <p:ph type="ftr" sz="quarter" idx="11"/>
          </p:nvPr>
        </p:nvSpPr>
        <p:spPr/>
        <p:txBody>
          <a:bodyPr/>
          <a:lstStyle/>
          <a:p>
            <a:endParaRPr lang="tr-T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2837298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F29813D-8E8C-4BD9-96A3-E5ABD1B1D9A8}" type="datetimeFigureOut">
              <a:rPr lang="tr-TR" smtClean="0"/>
              <a:t>15.11.2022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21897908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tr-TR" smtClean="0"/>
              <a:t>Resim eklemek için simgeyi tıklatın</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F29813D-8E8C-4BD9-96A3-E5ABD1B1D9A8}" type="datetimeFigureOut">
              <a:rPr lang="tr-TR" smtClean="0"/>
              <a:t>15.11.2022</a:t>
            </a:fld>
            <a:endParaRPr lang="tr-TR"/>
          </a:p>
        </p:txBody>
      </p:sp>
      <p:sp>
        <p:nvSpPr>
          <p:cNvPr id="8" name="Footer Placeholder 7"/>
          <p:cNvSpPr>
            <a:spLocks noGrp="1"/>
          </p:cNvSpPr>
          <p:nvPr>
            <p:ph type="ftr" sz="quarter" idx="11"/>
          </p:nvPr>
        </p:nvSpPr>
        <p:spPr>
          <a:xfrm>
            <a:off x="561111" y="6391838"/>
            <a:ext cx="3644282" cy="304801"/>
          </a:xfrm>
        </p:spPr>
        <p:txBody>
          <a:bodyPr/>
          <a:lstStyle/>
          <a:p>
            <a:endParaRPr lang="tr-TR"/>
          </a:p>
        </p:txBody>
      </p:sp>
      <p:sp>
        <p:nvSpPr>
          <p:cNvPr id="9" name="Slide Number Placeholder 8"/>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427848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FF29813D-8E8C-4BD9-96A3-E5ABD1B1D9A8}" type="datetimeFigureOut">
              <a:rPr lang="tr-TR" smtClean="0"/>
              <a:t>15.11.2022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14580665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Dikey Başlık ve Meti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FF29813D-8E8C-4BD9-96A3-E5ABD1B1D9A8}" type="datetimeFigureOut">
              <a:rPr lang="tr-TR" smtClean="0"/>
              <a:t>15.11.2022</a:t>
            </a:fld>
            <a:endParaRPr lang="tr-TR"/>
          </a:p>
        </p:txBody>
      </p:sp>
      <p:sp>
        <p:nvSpPr>
          <p:cNvPr id="5" name="Footer Placeholder 4"/>
          <p:cNvSpPr>
            <a:spLocks noGrp="1"/>
          </p:cNvSpPr>
          <p:nvPr>
            <p:ph type="ftr" sz="quarter" idx="11"/>
          </p:nvPr>
        </p:nvSpPr>
        <p:spPr/>
        <p:txBody>
          <a:bodyPr/>
          <a:lstStyle/>
          <a:p>
            <a:endParaRPr lang="tr-T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4003192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FF29813D-8E8C-4BD9-96A3-E5ABD1B1D9A8}" type="datetimeFigureOut">
              <a:rPr lang="tr-TR" smtClean="0"/>
              <a:t>15.11.2022</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493473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bilgisi">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tr-TR" smtClean="0"/>
              <a:t>Asıl başlık stili için tıklatın</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FF29813D-8E8C-4BD9-96A3-E5ABD1B1D9A8}" type="datetimeFigureOut">
              <a:rPr lang="tr-TR" smtClean="0"/>
              <a:t>15.11.2022</a:t>
            </a:fld>
            <a:endParaRPr lang="tr-TR"/>
          </a:p>
        </p:txBody>
      </p:sp>
      <p:sp>
        <p:nvSpPr>
          <p:cNvPr id="5" name="Footer Placeholder 4"/>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2521982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FF29813D-8E8C-4BD9-96A3-E5ABD1B1D9A8}" type="datetimeFigureOut">
              <a:rPr lang="tr-TR" smtClean="0"/>
              <a:t>15.11.2022</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2602846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tr-TR" smtClean="0"/>
              <a:t>Asıl başlık stili için tıklatın</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FF29813D-8E8C-4BD9-96A3-E5ABD1B1D9A8}" type="datetimeFigureOut">
              <a:rPr lang="tr-TR" smtClean="0"/>
              <a:t>15.11.2022</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2597128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FF29813D-8E8C-4BD9-96A3-E5ABD1B1D9A8}" type="datetimeFigureOut">
              <a:rPr lang="tr-TR" smtClean="0"/>
              <a:t>15.11.2022</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2057604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29813D-8E8C-4BD9-96A3-E5ABD1B1D9A8}" type="datetimeFigureOut">
              <a:rPr lang="tr-TR" smtClean="0"/>
              <a:t>15.11.2022</a:t>
            </a:fld>
            <a:endParaRPr lang="tr-TR"/>
          </a:p>
        </p:txBody>
      </p:sp>
      <p:sp>
        <p:nvSpPr>
          <p:cNvPr id="3" name="Footer Placeholder 2"/>
          <p:cNvSpPr>
            <a:spLocks noGrp="1"/>
          </p:cNvSpPr>
          <p:nvPr>
            <p:ph type="ftr" sz="quarter" idx="11"/>
          </p:nvPr>
        </p:nvSpPr>
        <p:spPr/>
        <p:txBody>
          <a:bodyPr/>
          <a:lstStyle/>
          <a:p>
            <a:endParaRPr lang="tr-T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19359787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tr-TR" smtClean="0"/>
              <a:t>Asıl başlık stili için tıklatın</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FF29813D-8E8C-4BD9-96A3-E5ABD1B1D9A8}" type="datetimeFigureOut">
              <a:rPr lang="tr-TR" smtClean="0"/>
              <a:t>15.11.2022</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714426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tr-TR" smtClean="0"/>
              <a:t>Resim eklemek için simgeyi tıklatın</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FF29813D-8E8C-4BD9-96A3-E5ABD1B1D9A8}" type="datetimeFigureOut">
              <a:rPr lang="tr-TR" smtClean="0"/>
              <a:t>15.11.2022</a:t>
            </a:fld>
            <a:endParaRPr lang="tr-TR"/>
          </a:p>
        </p:txBody>
      </p:sp>
      <p:sp>
        <p:nvSpPr>
          <p:cNvPr id="6" name="Footer Placeholder 5"/>
          <p:cNvSpPr>
            <a:spLocks noGrp="1"/>
          </p:cNvSpPr>
          <p:nvPr>
            <p:ph type="ftr" sz="quarter" idx="11"/>
          </p:nvPr>
        </p:nvSpPr>
        <p:spPr/>
        <p:txBody>
          <a:bodyPr/>
          <a:lstStyle/>
          <a:p>
            <a:endParaRPr lang="tr-T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84289C7-9338-4E55-881F-21145D8E3B45}" type="slidenum">
              <a:rPr lang="tr-TR" smtClean="0"/>
              <a:t>‹#›</a:t>
            </a:fld>
            <a:endParaRPr lang="tr-TR"/>
          </a:p>
        </p:txBody>
      </p:sp>
    </p:spTree>
    <p:extLst>
      <p:ext uri="{BB962C8B-B14F-4D97-AF65-F5344CB8AC3E}">
        <p14:creationId xmlns:p14="http://schemas.microsoft.com/office/powerpoint/2010/main" val="1205638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tr-TR" smtClean="0"/>
              <a:t>Asıl başlık stili için tıklatın</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FF29813D-8E8C-4BD9-96A3-E5ABD1B1D9A8}" type="datetimeFigureOut">
              <a:rPr lang="tr-TR" smtClean="0"/>
              <a:t>15.11.2022</a:t>
            </a:fld>
            <a:endParaRPr lang="tr-TR"/>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tr-T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84289C7-9338-4E55-881F-21145D8E3B45}" type="slidenum">
              <a:rPr lang="tr-TR" smtClean="0"/>
              <a:t>‹#›</a:t>
            </a:fld>
            <a:endParaRPr lang="tr-TR"/>
          </a:p>
        </p:txBody>
      </p:sp>
    </p:spTree>
    <p:extLst>
      <p:ext uri="{BB962C8B-B14F-4D97-AF65-F5344CB8AC3E}">
        <p14:creationId xmlns:p14="http://schemas.microsoft.com/office/powerpoint/2010/main" val="3042834248"/>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5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500.png"/><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470.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p:txBody>
          <a:bodyPr/>
          <a:lstStyle/>
          <a:p>
            <a:r>
              <a:rPr lang="tr-TR" dirty="0" smtClean="0"/>
              <a:t>Zamanlayıcılar (</a:t>
            </a:r>
            <a:r>
              <a:rPr lang="tr-TR" dirty="0" err="1" smtClean="0"/>
              <a:t>Timers</a:t>
            </a:r>
            <a:r>
              <a:rPr lang="tr-TR" dirty="0" smtClean="0"/>
              <a:t>) ve Sayıcılar (</a:t>
            </a:r>
            <a:r>
              <a:rPr lang="tr-TR" dirty="0" err="1" smtClean="0"/>
              <a:t>Counters</a:t>
            </a:r>
            <a:r>
              <a:rPr lang="tr-TR" dirty="0" smtClean="0"/>
              <a:t>)</a:t>
            </a:r>
            <a:endParaRPr lang="tr-TR" dirty="0"/>
          </a:p>
        </p:txBody>
      </p:sp>
      <p:sp>
        <p:nvSpPr>
          <p:cNvPr id="3" name="Alt Başlık 2"/>
          <p:cNvSpPr>
            <a:spLocks noGrp="1"/>
          </p:cNvSpPr>
          <p:nvPr>
            <p:ph type="subTitle" idx="1"/>
          </p:nvPr>
        </p:nvSpPr>
        <p:spPr/>
        <p:txBody>
          <a:bodyPr/>
          <a:lstStyle/>
          <a:p>
            <a:endParaRPr lang="tr-TR" dirty="0"/>
          </a:p>
        </p:txBody>
      </p:sp>
    </p:spTree>
    <p:extLst>
      <p:ext uri="{BB962C8B-B14F-4D97-AF65-F5344CB8AC3E}">
        <p14:creationId xmlns:p14="http://schemas.microsoft.com/office/powerpoint/2010/main" val="3339879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Basic </a:t>
            </a:r>
            <a:r>
              <a:rPr lang="tr-TR" dirty="0" err="1" smtClean="0"/>
              <a:t>Timers</a:t>
            </a:r>
            <a:endParaRPr lang="tr-TR" dirty="0"/>
          </a:p>
        </p:txBody>
      </p:sp>
      <p:sp>
        <p:nvSpPr>
          <p:cNvPr id="3" name="İçerik Yer Tutucusu 2"/>
          <p:cNvSpPr>
            <a:spLocks noGrp="1"/>
          </p:cNvSpPr>
          <p:nvPr>
            <p:ph idx="1"/>
          </p:nvPr>
        </p:nvSpPr>
        <p:spPr>
          <a:xfrm>
            <a:off x="1154954" y="2333297"/>
            <a:ext cx="8825659" cy="1492469"/>
          </a:xfrm>
        </p:spPr>
        <p:txBody>
          <a:bodyPr>
            <a:normAutofit lnSpcReduction="10000"/>
          </a:bodyPr>
          <a:lstStyle/>
          <a:p>
            <a:r>
              <a:rPr lang="tr-TR" dirty="0" smtClean="0"/>
              <a:t>Zamanlama için kullanılırlar</a:t>
            </a:r>
          </a:p>
          <a:p>
            <a:r>
              <a:rPr lang="tr-TR" dirty="0" smtClean="0"/>
              <a:t>Genellikle 16 bit ‘</a:t>
            </a:r>
            <a:r>
              <a:rPr lang="tr-TR" dirty="0" err="1" smtClean="0"/>
              <a:t>dir</a:t>
            </a:r>
            <a:endParaRPr lang="tr-TR" dirty="0" smtClean="0"/>
          </a:p>
          <a:p>
            <a:r>
              <a:rPr lang="tr-TR" dirty="0" smtClean="0"/>
              <a:t>DAC birimini besleyebilir ve DAC dönüşümlerinde kullanılabilirler</a:t>
            </a:r>
          </a:p>
          <a:p>
            <a:r>
              <a:rPr lang="tr-TR" dirty="0" smtClean="0"/>
              <a:t>PSC, Auto-</a:t>
            </a:r>
            <a:r>
              <a:rPr lang="tr-TR" dirty="0" err="1" smtClean="0"/>
              <a:t>reload</a:t>
            </a:r>
            <a:r>
              <a:rPr lang="tr-TR" dirty="0" smtClean="0"/>
              <a:t> ve Counter </a:t>
            </a:r>
            <a:r>
              <a:rPr lang="tr-TR" dirty="0" err="1" smtClean="0"/>
              <a:t>register’ları</a:t>
            </a:r>
            <a:r>
              <a:rPr lang="tr-TR" dirty="0" smtClean="0"/>
              <a:t> yazılımla </a:t>
            </a:r>
            <a:r>
              <a:rPr lang="tr-TR" dirty="0" err="1" smtClean="0"/>
              <a:t>ayrlanabilir</a:t>
            </a:r>
            <a:endParaRPr lang="tr-TR" dirty="0" smtClean="0"/>
          </a:p>
          <a:p>
            <a:endParaRPr lang="tr-TR" dirty="0"/>
          </a:p>
        </p:txBody>
      </p:sp>
      <p:pic>
        <p:nvPicPr>
          <p:cNvPr id="4" name="Resim 3"/>
          <p:cNvPicPr>
            <a:picLocks noChangeAspect="1"/>
          </p:cNvPicPr>
          <p:nvPr/>
        </p:nvPicPr>
        <p:blipFill>
          <a:blip r:embed="rId2"/>
          <a:stretch>
            <a:fillRect/>
          </a:stretch>
        </p:blipFill>
        <p:spPr>
          <a:xfrm>
            <a:off x="3249010" y="3825766"/>
            <a:ext cx="5043651" cy="2748790"/>
          </a:xfrm>
          <a:prstGeom prst="rect">
            <a:avLst/>
          </a:prstGeom>
        </p:spPr>
      </p:pic>
    </p:spTree>
    <p:extLst>
      <p:ext uri="{BB962C8B-B14F-4D97-AF65-F5344CB8AC3E}">
        <p14:creationId xmlns:p14="http://schemas.microsoft.com/office/powerpoint/2010/main" val="3768571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LPTIM</a:t>
            </a:r>
            <a:endParaRPr lang="tr-TR" dirty="0"/>
          </a:p>
        </p:txBody>
      </p:sp>
      <p:sp>
        <p:nvSpPr>
          <p:cNvPr id="3" name="İçerik Yer Tutucusu 2"/>
          <p:cNvSpPr>
            <a:spLocks noGrp="1"/>
          </p:cNvSpPr>
          <p:nvPr>
            <p:ph idx="1"/>
          </p:nvPr>
        </p:nvSpPr>
        <p:spPr>
          <a:xfrm>
            <a:off x="314127" y="2466865"/>
            <a:ext cx="5592687" cy="3416300"/>
          </a:xfrm>
        </p:spPr>
        <p:txBody>
          <a:bodyPr/>
          <a:lstStyle/>
          <a:p>
            <a:r>
              <a:rPr lang="tr-TR" dirty="0" smtClean="0"/>
              <a:t>Dahili </a:t>
            </a:r>
            <a:r>
              <a:rPr lang="tr-TR" dirty="0" err="1" smtClean="0"/>
              <a:t>clock</a:t>
            </a:r>
            <a:r>
              <a:rPr lang="tr-TR" dirty="0" smtClean="0"/>
              <a:t> kaynağı olmadan da çalışabilir</a:t>
            </a:r>
          </a:p>
          <a:p>
            <a:r>
              <a:rPr lang="tr-TR" dirty="0" smtClean="0"/>
              <a:t>Tüm STM32 modellerinde bulunmayabilir</a:t>
            </a:r>
          </a:p>
          <a:p>
            <a:r>
              <a:rPr lang="tr-TR" dirty="0" smtClean="0"/>
              <a:t>Sistemin </a:t>
            </a:r>
            <a:r>
              <a:rPr lang="tr-TR" dirty="0" err="1" smtClean="0"/>
              <a:t>low-power</a:t>
            </a:r>
            <a:r>
              <a:rPr lang="tr-TR" dirty="0" smtClean="0"/>
              <a:t> </a:t>
            </a:r>
            <a:r>
              <a:rPr lang="tr-TR" dirty="0" err="1" smtClean="0"/>
              <a:t>mod’dan</a:t>
            </a:r>
            <a:r>
              <a:rPr lang="tr-TR" dirty="0" smtClean="0"/>
              <a:t> çıkarılmasını sağlayabilir</a:t>
            </a:r>
          </a:p>
          <a:p>
            <a:r>
              <a:rPr lang="tr-TR" dirty="0" smtClean="0"/>
              <a:t>16 bit sayıcılardır</a:t>
            </a:r>
          </a:p>
          <a:p>
            <a:r>
              <a:rPr lang="tr-TR" dirty="0" smtClean="0"/>
              <a:t>3 bit </a:t>
            </a:r>
            <a:r>
              <a:rPr lang="tr-TR" dirty="0" err="1" smtClean="0"/>
              <a:t>lik</a:t>
            </a:r>
            <a:r>
              <a:rPr lang="tr-TR" dirty="0" smtClean="0"/>
              <a:t> PSC seçeneği vardır (1:1, </a:t>
            </a:r>
            <a:r>
              <a:rPr lang="tr-TR" dirty="0"/>
              <a:t>1:</a:t>
            </a:r>
            <a:r>
              <a:rPr lang="tr-TR" dirty="0" smtClean="0"/>
              <a:t>2 ,</a:t>
            </a:r>
            <a:r>
              <a:rPr lang="tr-TR" dirty="0"/>
              <a:t> 1:</a:t>
            </a:r>
            <a:r>
              <a:rPr lang="tr-TR" dirty="0" smtClean="0"/>
              <a:t>4 , </a:t>
            </a:r>
            <a:r>
              <a:rPr lang="tr-TR" dirty="0"/>
              <a:t>1:</a:t>
            </a:r>
            <a:r>
              <a:rPr lang="tr-TR" dirty="0" smtClean="0"/>
              <a:t>8, </a:t>
            </a:r>
            <a:r>
              <a:rPr lang="tr-TR" dirty="0"/>
              <a:t>1:</a:t>
            </a:r>
            <a:r>
              <a:rPr lang="tr-TR" dirty="0" smtClean="0"/>
              <a:t>16, </a:t>
            </a:r>
            <a:r>
              <a:rPr lang="tr-TR" dirty="0"/>
              <a:t>1:</a:t>
            </a:r>
            <a:r>
              <a:rPr lang="tr-TR" dirty="0" smtClean="0"/>
              <a:t>32, </a:t>
            </a:r>
            <a:r>
              <a:rPr lang="tr-TR" dirty="0"/>
              <a:t>1:</a:t>
            </a:r>
            <a:r>
              <a:rPr lang="tr-TR" dirty="0" smtClean="0"/>
              <a:t>64, </a:t>
            </a:r>
            <a:r>
              <a:rPr lang="tr-TR" dirty="0"/>
              <a:t>1:</a:t>
            </a:r>
            <a:r>
              <a:rPr lang="tr-TR" dirty="0" smtClean="0"/>
              <a:t>128)</a:t>
            </a:r>
            <a:endParaRPr lang="tr-TR" dirty="0"/>
          </a:p>
        </p:txBody>
      </p:sp>
      <p:pic>
        <p:nvPicPr>
          <p:cNvPr id="4" name="Resim 3"/>
          <p:cNvPicPr>
            <a:picLocks noChangeAspect="1"/>
          </p:cNvPicPr>
          <p:nvPr/>
        </p:nvPicPr>
        <p:blipFill>
          <a:blip r:embed="rId2"/>
          <a:stretch>
            <a:fillRect/>
          </a:stretch>
        </p:blipFill>
        <p:spPr>
          <a:xfrm>
            <a:off x="6023741" y="1147599"/>
            <a:ext cx="5715000" cy="5067300"/>
          </a:xfrm>
          <a:prstGeom prst="rect">
            <a:avLst/>
          </a:prstGeom>
        </p:spPr>
      </p:pic>
    </p:spTree>
    <p:extLst>
      <p:ext uri="{BB962C8B-B14F-4D97-AF65-F5344CB8AC3E}">
        <p14:creationId xmlns:p14="http://schemas.microsoft.com/office/powerpoint/2010/main" val="22734968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GP-TIM</a:t>
            </a:r>
            <a:endParaRPr lang="tr-TR" dirty="0"/>
          </a:p>
        </p:txBody>
      </p:sp>
      <p:sp>
        <p:nvSpPr>
          <p:cNvPr id="3" name="İçerik Yer Tutucusu 2"/>
          <p:cNvSpPr>
            <a:spLocks noGrp="1"/>
          </p:cNvSpPr>
          <p:nvPr>
            <p:ph idx="1"/>
          </p:nvPr>
        </p:nvSpPr>
        <p:spPr>
          <a:xfrm>
            <a:off x="219534" y="2259725"/>
            <a:ext cx="4825432" cy="4067503"/>
          </a:xfrm>
        </p:spPr>
        <p:txBody>
          <a:bodyPr>
            <a:normAutofit/>
          </a:bodyPr>
          <a:lstStyle/>
          <a:p>
            <a:r>
              <a:rPr lang="tr-TR" dirty="0" smtClean="0"/>
              <a:t>Genel olarak zamanlama operasyonunun yanında bazı ek özellikler de sağlar</a:t>
            </a:r>
          </a:p>
          <a:p>
            <a:r>
              <a:rPr lang="tr-TR" dirty="0" smtClean="0"/>
              <a:t>Bir giriş sinyalinin </a:t>
            </a:r>
            <a:r>
              <a:rPr lang="tr-TR" dirty="0" err="1" smtClean="0"/>
              <a:t>pulse</a:t>
            </a:r>
            <a:r>
              <a:rPr lang="tr-TR" dirty="0" smtClean="0"/>
              <a:t> süresini ölçmek için kullanılabilir (</a:t>
            </a:r>
            <a:r>
              <a:rPr lang="tr-TR" b="1" dirty="0" err="1" smtClean="0"/>
              <a:t>Input</a:t>
            </a:r>
            <a:r>
              <a:rPr lang="tr-TR" b="1" dirty="0" smtClean="0"/>
              <a:t> </a:t>
            </a:r>
            <a:r>
              <a:rPr lang="tr-TR" b="1" dirty="0" err="1" smtClean="0"/>
              <a:t>Capture</a:t>
            </a:r>
            <a:r>
              <a:rPr lang="tr-TR" dirty="0" smtClean="0"/>
              <a:t>)</a:t>
            </a:r>
          </a:p>
          <a:p>
            <a:r>
              <a:rPr lang="tr-TR" dirty="0" smtClean="0"/>
              <a:t>PWM sinyali </a:t>
            </a:r>
            <a:r>
              <a:rPr lang="tr-TR" dirty="0" err="1" smtClean="0"/>
              <a:t>üretemek</a:t>
            </a:r>
            <a:r>
              <a:rPr lang="tr-TR" dirty="0" smtClean="0"/>
              <a:t> için kullanılabilir</a:t>
            </a:r>
          </a:p>
          <a:p>
            <a:r>
              <a:rPr lang="tr-TR" dirty="0" smtClean="0"/>
              <a:t>ADC/DAC birimleri ile çalışabilir</a:t>
            </a:r>
          </a:p>
          <a:p>
            <a:r>
              <a:rPr lang="tr-TR" dirty="0" smtClean="0"/>
              <a:t>Diğer </a:t>
            </a:r>
            <a:r>
              <a:rPr lang="tr-TR" dirty="0" err="1" smtClean="0"/>
              <a:t>timer</a:t>
            </a:r>
            <a:r>
              <a:rPr lang="tr-TR" dirty="0" smtClean="0"/>
              <a:t> ‘</a:t>
            </a:r>
            <a:r>
              <a:rPr lang="tr-TR" dirty="0" err="1" smtClean="0"/>
              <a:t>lar</a:t>
            </a:r>
            <a:r>
              <a:rPr lang="tr-TR" dirty="0" smtClean="0"/>
              <a:t> ile senkronize olarak birlikte çalışabilir</a:t>
            </a:r>
          </a:p>
          <a:p>
            <a:r>
              <a:rPr lang="tr-TR" dirty="0" err="1" smtClean="0"/>
              <a:t>Interrupt</a:t>
            </a:r>
            <a:r>
              <a:rPr lang="tr-TR" dirty="0" smtClean="0"/>
              <a:t>/DMA desteği sağlayabilirler</a:t>
            </a:r>
          </a:p>
          <a:p>
            <a:r>
              <a:rPr lang="tr-TR" dirty="0" smtClean="0"/>
              <a:t>Encoder desteği</a:t>
            </a:r>
          </a:p>
        </p:txBody>
      </p:sp>
      <p:pic>
        <p:nvPicPr>
          <p:cNvPr id="4" name="Resim 3"/>
          <p:cNvPicPr>
            <a:picLocks noChangeAspect="1"/>
          </p:cNvPicPr>
          <p:nvPr/>
        </p:nvPicPr>
        <p:blipFill>
          <a:blip r:embed="rId2"/>
          <a:stretch>
            <a:fillRect/>
          </a:stretch>
        </p:blipFill>
        <p:spPr>
          <a:xfrm>
            <a:off x="4866290" y="0"/>
            <a:ext cx="7325710" cy="6632028"/>
          </a:xfrm>
          <a:prstGeom prst="rect">
            <a:avLst/>
          </a:prstGeom>
        </p:spPr>
      </p:pic>
    </p:spTree>
    <p:extLst>
      <p:ext uri="{BB962C8B-B14F-4D97-AF65-F5344CB8AC3E}">
        <p14:creationId xmlns:p14="http://schemas.microsoft.com/office/powerpoint/2010/main" val="2942100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482292" y="889586"/>
            <a:ext cx="3280413" cy="706964"/>
          </a:xfrm>
        </p:spPr>
        <p:txBody>
          <a:bodyPr/>
          <a:lstStyle/>
          <a:p>
            <a:r>
              <a:rPr lang="tr-TR" dirty="0" smtClean="0"/>
              <a:t>Advanced </a:t>
            </a:r>
            <a:r>
              <a:rPr lang="tr-TR" dirty="0" err="1" smtClean="0"/>
              <a:t>Timer</a:t>
            </a:r>
            <a:endParaRPr lang="tr-TR" dirty="0"/>
          </a:p>
        </p:txBody>
      </p:sp>
      <p:sp>
        <p:nvSpPr>
          <p:cNvPr id="3" name="İçerik Yer Tutucusu 2"/>
          <p:cNvSpPr>
            <a:spLocks noGrp="1"/>
          </p:cNvSpPr>
          <p:nvPr>
            <p:ph idx="1"/>
          </p:nvPr>
        </p:nvSpPr>
        <p:spPr>
          <a:xfrm>
            <a:off x="345659" y="2403803"/>
            <a:ext cx="4510120" cy="3416300"/>
          </a:xfrm>
        </p:spPr>
        <p:txBody>
          <a:bodyPr/>
          <a:lstStyle/>
          <a:p>
            <a:r>
              <a:rPr lang="tr-TR" dirty="0" smtClean="0"/>
              <a:t>GP-</a:t>
            </a:r>
            <a:r>
              <a:rPr lang="tr-TR" dirty="0" err="1" smtClean="0"/>
              <a:t>TIM’dan</a:t>
            </a:r>
            <a:r>
              <a:rPr lang="tr-TR" dirty="0" smtClean="0"/>
              <a:t> ayrı olarak;</a:t>
            </a:r>
          </a:p>
          <a:p>
            <a:pPr lvl="1"/>
            <a:r>
              <a:rPr lang="tr-TR" dirty="0" err="1" smtClean="0"/>
              <a:t>Complementary</a:t>
            </a:r>
            <a:r>
              <a:rPr lang="tr-TR" dirty="0" smtClean="0"/>
              <a:t> PWM üretebilirler</a:t>
            </a:r>
          </a:p>
          <a:p>
            <a:pPr lvl="1"/>
            <a:r>
              <a:rPr lang="tr-TR" dirty="0" smtClean="0"/>
              <a:t>Anlık PWM sinyal kesimi sağlayabilirler (PWM-break)</a:t>
            </a:r>
          </a:p>
          <a:p>
            <a:pPr lvl="1"/>
            <a:r>
              <a:rPr lang="tr-TR" dirty="0" smtClean="0"/>
              <a:t>PWM için </a:t>
            </a:r>
            <a:r>
              <a:rPr lang="tr-TR" dirty="0" err="1" smtClean="0"/>
              <a:t>Dead-line</a:t>
            </a:r>
            <a:r>
              <a:rPr lang="tr-TR" dirty="0" smtClean="0"/>
              <a:t> ekleyebilir</a:t>
            </a:r>
          </a:p>
          <a:p>
            <a:pPr lvl="1"/>
            <a:r>
              <a:rPr lang="tr-TR" dirty="0" smtClean="0"/>
              <a:t>Faz kaydırma kontrolü sağlayabilirler</a:t>
            </a:r>
            <a:endParaRPr lang="tr-TR" dirty="0"/>
          </a:p>
        </p:txBody>
      </p:sp>
      <p:pic>
        <p:nvPicPr>
          <p:cNvPr id="4" name="Resim 3"/>
          <p:cNvPicPr>
            <a:picLocks noChangeAspect="1"/>
          </p:cNvPicPr>
          <p:nvPr/>
        </p:nvPicPr>
        <p:blipFill>
          <a:blip r:embed="rId2"/>
          <a:stretch>
            <a:fillRect/>
          </a:stretch>
        </p:blipFill>
        <p:spPr>
          <a:xfrm>
            <a:off x="5044967" y="0"/>
            <a:ext cx="7147034" cy="6858000"/>
          </a:xfrm>
          <a:prstGeom prst="rect">
            <a:avLst/>
          </a:prstGeom>
        </p:spPr>
      </p:pic>
    </p:spTree>
    <p:extLst>
      <p:ext uri="{BB962C8B-B14F-4D97-AF65-F5344CB8AC3E}">
        <p14:creationId xmlns:p14="http://schemas.microsoft.com/office/powerpoint/2010/main" val="23656092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60968" y="710910"/>
            <a:ext cx="1945598" cy="706964"/>
          </a:xfrm>
        </p:spPr>
        <p:txBody>
          <a:bodyPr/>
          <a:lstStyle/>
          <a:p>
            <a:r>
              <a:rPr lang="tr-TR" dirty="0" smtClean="0"/>
              <a:t>HRTIM</a:t>
            </a:r>
            <a:endParaRPr lang="tr-TR" dirty="0"/>
          </a:p>
        </p:txBody>
      </p:sp>
      <p:sp>
        <p:nvSpPr>
          <p:cNvPr id="3" name="İçerik Yer Tutucusu 2"/>
          <p:cNvSpPr>
            <a:spLocks noGrp="1"/>
          </p:cNvSpPr>
          <p:nvPr>
            <p:ph idx="1"/>
          </p:nvPr>
        </p:nvSpPr>
        <p:spPr>
          <a:xfrm>
            <a:off x="450761" y="2340742"/>
            <a:ext cx="3942563" cy="3416300"/>
          </a:xfrm>
        </p:spPr>
        <p:txBody>
          <a:bodyPr/>
          <a:lstStyle/>
          <a:p>
            <a:r>
              <a:rPr lang="tr-TR" dirty="0" smtClean="0"/>
              <a:t>Sayısal sinyal </a:t>
            </a:r>
            <a:r>
              <a:rPr lang="tr-TR" dirty="0" err="1" smtClean="0"/>
              <a:t>üretebilrler</a:t>
            </a:r>
            <a:endParaRPr lang="tr-TR" dirty="0" smtClean="0"/>
          </a:p>
          <a:p>
            <a:r>
              <a:rPr lang="tr-TR" dirty="0" smtClean="0"/>
              <a:t>Bu sinyaller birden fazla </a:t>
            </a:r>
            <a:r>
              <a:rPr lang="tr-TR" dirty="0" err="1" smtClean="0"/>
              <a:t>olabilr</a:t>
            </a:r>
            <a:endParaRPr lang="tr-TR" dirty="0" smtClean="0"/>
          </a:p>
          <a:p>
            <a:r>
              <a:rPr lang="tr-TR" dirty="0" smtClean="0"/>
              <a:t>ADC – DAC – DMA – IRQ için sinyal </a:t>
            </a:r>
            <a:r>
              <a:rPr lang="tr-TR" dirty="0" err="1" smtClean="0"/>
              <a:t>üretebilrler</a:t>
            </a:r>
            <a:endParaRPr lang="tr-TR" dirty="0"/>
          </a:p>
        </p:txBody>
      </p:sp>
      <p:pic>
        <p:nvPicPr>
          <p:cNvPr id="4" name="Resim 3"/>
          <p:cNvPicPr>
            <a:picLocks noChangeAspect="1"/>
          </p:cNvPicPr>
          <p:nvPr/>
        </p:nvPicPr>
        <p:blipFill>
          <a:blip r:embed="rId2"/>
          <a:stretch>
            <a:fillRect/>
          </a:stretch>
        </p:blipFill>
        <p:spPr>
          <a:xfrm>
            <a:off x="4393324" y="479698"/>
            <a:ext cx="7315200" cy="6225902"/>
          </a:xfrm>
          <a:prstGeom prst="rect">
            <a:avLst/>
          </a:prstGeom>
        </p:spPr>
      </p:pic>
    </p:spTree>
    <p:extLst>
      <p:ext uri="{BB962C8B-B14F-4D97-AF65-F5344CB8AC3E}">
        <p14:creationId xmlns:p14="http://schemas.microsoft.com/office/powerpoint/2010/main" val="31289210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Timer’ların</a:t>
            </a:r>
            <a:r>
              <a:rPr lang="tr-TR" dirty="0" smtClean="0"/>
              <a:t> çalışma </a:t>
            </a:r>
            <a:r>
              <a:rPr lang="tr-TR" dirty="0" err="1" smtClean="0"/>
              <a:t>modları</a:t>
            </a:r>
            <a:endParaRPr lang="tr-TR" dirty="0"/>
          </a:p>
        </p:txBody>
      </p:sp>
      <p:sp>
        <p:nvSpPr>
          <p:cNvPr id="3" name="İçerik Yer Tutucusu 2"/>
          <p:cNvSpPr>
            <a:spLocks noGrp="1"/>
          </p:cNvSpPr>
          <p:nvPr>
            <p:ph idx="1"/>
          </p:nvPr>
        </p:nvSpPr>
        <p:spPr>
          <a:xfrm>
            <a:off x="515008" y="2312275"/>
            <a:ext cx="11267090" cy="4067503"/>
          </a:xfrm>
        </p:spPr>
        <p:txBody>
          <a:bodyPr>
            <a:normAutofit fontScale="92500" lnSpcReduction="10000"/>
          </a:bodyPr>
          <a:lstStyle/>
          <a:p>
            <a:r>
              <a:rPr lang="tr-TR" b="1" u="sng" dirty="0" smtClean="0"/>
              <a:t>1. </a:t>
            </a:r>
            <a:r>
              <a:rPr lang="tr-TR" b="1" u="sng" dirty="0" err="1" smtClean="0"/>
              <a:t>Timer</a:t>
            </a:r>
            <a:r>
              <a:rPr lang="tr-TR" b="1" u="sng" dirty="0" smtClean="0"/>
              <a:t> </a:t>
            </a:r>
            <a:r>
              <a:rPr lang="tr-TR" b="1" u="sng" dirty="0" err="1" smtClean="0"/>
              <a:t>Mode</a:t>
            </a:r>
            <a:r>
              <a:rPr lang="tr-TR" dirty="0" smtClean="0"/>
              <a:t>:  Dahili </a:t>
            </a:r>
            <a:r>
              <a:rPr lang="tr-TR" dirty="0" err="1" smtClean="0"/>
              <a:t>clock</a:t>
            </a:r>
            <a:r>
              <a:rPr lang="tr-TR" dirty="0" smtClean="0"/>
              <a:t> kullanılır</a:t>
            </a:r>
          </a:p>
          <a:p>
            <a:r>
              <a:rPr lang="tr-TR" b="1" u="sng" dirty="0"/>
              <a:t>2. Counter </a:t>
            </a:r>
            <a:r>
              <a:rPr lang="tr-TR" b="1" u="sng" dirty="0" err="1"/>
              <a:t>Mode</a:t>
            </a:r>
            <a:r>
              <a:rPr lang="tr-TR" dirty="0" smtClean="0"/>
              <a:t>: Harici </a:t>
            </a:r>
            <a:r>
              <a:rPr lang="tr-TR" dirty="0" err="1" smtClean="0"/>
              <a:t>clock</a:t>
            </a:r>
            <a:r>
              <a:rPr lang="tr-TR" dirty="0" smtClean="0"/>
              <a:t> kullanılır</a:t>
            </a:r>
          </a:p>
          <a:p>
            <a:r>
              <a:rPr lang="tr-TR" b="1" u="sng" dirty="0"/>
              <a:t>3. PWM </a:t>
            </a:r>
            <a:r>
              <a:rPr lang="tr-TR" b="1" u="sng" dirty="0" err="1"/>
              <a:t>Mode</a:t>
            </a:r>
            <a:r>
              <a:rPr lang="tr-TR" dirty="0" smtClean="0"/>
              <a:t>: </a:t>
            </a:r>
            <a:r>
              <a:rPr lang="tr-TR" dirty="0" err="1" smtClean="0"/>
              <a:t>Clock</a:t>
            </a:r>
            <a:r>
              <a:rPr lang="tr-TR" dirty="0" smtClean="0"/>
              <a:t> dahilidir, sonuçta harici sistemler için sinyal üretilir</a:t>
            </a:r>
          </a:p>
          <a:p>
            <a:r>
              <a:rPr lang="tr-TR" b="1" u="sng" dirty="0"/>
              <a:t>4. Advanced </a:t>
            </a:r>
            <a:r>
              <a:rPr lang="tr-TR" b="1" u="sng" dirty="0" err="1"/>
              <a:t>Mode</a:t>
            </a:r>
            <a:r>
              <a:rPr lang="tr-TR" dirty="0" smtClean="0"/>
              <a:t>: Ana PWM sinyalinin </a:t>
            </a:r>
            <a:r>
              <a:rPr lang="tr-TR" dirty="0" err="1" smtClean="0"/>
              <a:t>inverted</a:t>
            </a:r>
            <a:r>
              <a:rPr lang="tr-TR" dirty="0" smtClean="0"/>
              <a:t> halini üretebilir</a:t>
            </a:r>
          </a:p>
          <a:p>
            <a:r>
              <a:rPr lang="tr-TR" b="1" u="sng" dirty="0"/>
              <a:t>5. </a:t>
            </a:r>
            <a:r>
              <a:rPr lang="tr-TR" b="1" u="sng" dirty="0" err="1"/>
              <a:t>Output</a:t>
            </a:r>
            <a:r>
              <a:rPr lang="tr-TR" b="1" u="sng" dirty="0"/>
              <a:t> </a:t>
            </a:r>
            <a:r>
              <a:rPr lang="tr-TR" b="1" u="sng" dirty="0" err="1"/>
              <a:t>Compare</a:t>
            </a:r>
            <a:r>
              <a:rPr lang="tr-TR" b="1" u="sng" dirty="0"/>
              <a:t> </a:t>
            </a:r>
            <a:r>
              <a:rPr lang="tr-TR" b="1" u="sng" dirty="0" err="1"/>
              <a:t>Mode</a:t>
            </a:r>
            <a:r>
              <a:rPr lang="tr-TR" dirty="0" smtClean="0"/>
              <a:t>: Bir giriş sinyalinin dalga formunu kontrol eder</a:t>
            </a:r>
          </a:p>
          <a:p>
            <a:r>
              <a:rPr lang="tr-TR" b="1" u="sng" dirty="0"/>
              <a:t>6. </a:t>
            </a:r>
            <a:r>
              <a:rPr lang="tr-TR" b="1" u="sng" dirty="0" err="1"/>
              <a:t>One-Pulse</a:t>
            </a:r>
            <a:r>
              <a:rPr lang="tr-TR" b="1" u="sng" dirty="0"/>
              <a:t> </a:t>
            </a:r>
            <a:r>
              <a:rPr lang="tr-TR" b="1" u="sng" dirty="0" err="1"/>
              <a:t>Mode</a:t>
            </a:r>
            <a:r>
              <a:rPr lang="tr-TR" dirty="0" smtClean="0"/>
              <a:t>: Bir seferliğine belirli bir PULSE süresi boyunca çıkış sağlar</a:t>
            </a:r>
          </a:p>
          <a:p>
            <a:r>
              <a:rPr lang="tr-TR" b="1" u="sng" dirty="0" smtClean="0"/>
              <a:t>7. </a:t>
            </a:r>
            <a:r>
              <a:rPr lang="tr-TR" b="1" u="sng" dirty="0" err="1" smtClean="0"/>
              <a:t>Input</a:t>
            </a:r>
            <a:r>
              <a:rPr lang="tr-TR" b="1" u="sng" dirty="0" smtClean="0"/>
              <a:t> </a:t>
            </a:r>
            <a:r>
              <a:rPr lang="tr-TR" b="1" u="sng" dirty="0" err="1" smtClean="0"/>
              <a:t>Capture</a:t>
            </a:r>
            <a:r>
              <a:rPr lang="tr-TR" b="1" u="sng" dirty="0" smtClean="0"/>
              <a:t> </a:t>
            </a:r>
            <a:r>
              <a:rPr lang="tr-TR" b="1" u="sng" dirty="0" err="1" smtClean="0"/>
              <a:t>Mode</a:t>
            </a:r>
            <a:r>
              <a:rPr lang="tr-TR" dirty="0" smtClean="0"/>
              <a:t>: Harici bir sinyalin değişimini takip etmek için kullanılır</a:t>
            </a:r>
          </a:p>
          <a:p>
            <a:r>
              <a:rPr lang="tr-TR" b="1" u="sng" dirty="0" smtClean="0"/>
              <a:t>8. Encoder </a:t>
            </a:r>
            <a:r>
              <a:rPr lang="tr-TR" b="1" u="sng" dirty="0" err="1" smtClean="0"/>
              <a:t>Mode</a:t>
            </a:r>
            <a:r>
              <a:rPr lang="tr-TR" dirty="0" smtClean="0"/>
              <a:t>: İki girişli sayıcı sistemlerde kullanılabilir. (Motor dönüş sayısı, yönü hesabı gibi)</a:t>
            </a:r>
          </a:p>
          <a:p>
            <a:r>
              <a:rPr lang="tr-TR" b="1" u="sng" dirty="0" smtClean="0"/>
              <a:t>9. </a:t>
            </a:r>
            <a:r>
              <a:rPr lang="tr-TR" b="1" u="sng" dirty="0" err="1" smtClean="0"/>
              <a:t>Timer</a:t>
            </a:r>
            <a:r>
              <a:rPr lang="tr-TR" b="1" u="sng" dirty="0" smtClean="0"/>
              <a:t> </a:t>
            </a:r>
            <a:r>
              <a:rPr lang="tr-TR" b="1" u="sng" dirty="0" err="1" smtClean="0"/>
              <a:t>Gate</a:t>
            </a:r>
            <a:r>
              <a:rPr lang="tr-TR" b="1" u="sng" dirty="0" smtClean="0"/>
              <a:t> </a:t>
            </a:r>
            <a:r>
              <a:rPr lang="tr-TR" b="1" u="sng" dirty="0" err="1" smtClean="0"/>
              <a:t>Mode</a:t>
            </a:r>
            <a:r>
              <a:rPr lang="tr-TR" dirty="0" smtClean="0"/>
              <a:t>: </a:t>
            </a:r>
            <a:r>
              <a:rPr lang="tr-TR" dirty="0" err="1" smtClean="0"/>
              <a:t>Timer</a:t>
            </a:r>
            <a:r>
              <a:rPr lang="tr-TR" dirty="0" smtClean="0"/>
              <a:t> sadece harici bir sinyal ile aktif edildiğinde çalışır</a:t>
            </a:r>
          </a:p>
          <a:p>
            <a:r>
              <a:rPr lang="tr-TR" b="1" u="sng" dirty="0" smtClean="0"/>
              <a:t>10. </a:t>
            </a:r>
            <a:r>
              <a:rPr lang="tr-TR" b="1" u="sng" dirty="0" err="1" smtClean="0"/>
              <a:t>Timer</a:t>
            </a:r>
            <a:r>
              <a:rPr lang="tr-TR" b="1" u="sng" dirty="0" smtClean="0"/>
              <a:t> DMA </a:t>
            </a:r>
            <a:r>
              <a:rPr lang="tr-TR" b="1" u="sng" dirty="0" err="1" smtClean="0"/>
              <a:t>Burst</a:t>
            </a:r>
            <a:r>
              <a:rPr lang="tr-TR" b="1" u="sng" dirty="0" smtClean="0"/>
              <a:t> </a:t>
            </a:r>
            <a:r>
              <a:rPr lang="tr-TR" b="1" u="sng" dirty="0" err="1" smtClean="0"/>
              <a:t>Mode</a:t>
            </a:r>
            <a:r>
              <a:rPr lang="tr-TR" dirty="0" smtClean="0"/>
              <a:t>: Tek bir olay (</a:t>
            </a:r>
            <a:r>
              <a:rPr lang="tr-TR" dirty="0" err="1" smtClean="0"/>
              <a:t>event</a:t>
            </a:r>
            <a:r>
              <a:rPr lang="tr-TR" dirty="0" smtClean="0"/>
              <a:t>) ile </a:t>
            </a:r>
            <a:r>
              <a:rPr lang="tr-TR" dirty="0" err="1" smtClean="0"/>
              <a:t>irden</a:t>
            </a:r>
            <a:r>
              <a:rPr lang="tr-TR" dirty="0" smtClean="0"/>
              <a:t> fazla DMA üretmek için</a:t>
            </a:r>
          </a:p>
          <a:p>
            <a:r>
              <a:rPr lang="tr-TR" b="1" u="sng" dirty="0" smtClean="0"/>
              <a:t>11. IRTIM </a:t>
            </a:r>
            <a:r>
              <a:rPr lang="tr-TR" b="1" u="sng" dirty="0" err="1" smtClean="0"/>
              <a:t>Mode</a:t>
            </a:r>
            <a:r>
              <a:rPr lang="tr-TR" dirty="0" smtClean="0"/>
              <a:t>: </a:t>
            </a:r>
            <a:r>
              <a:rPr lang="tr-TR" dirty="0" err="1" smtClean="0"/>
              <a:t>Infrared</a:t>
            </a:r>
            <a:r>
              <a:rPr lang="tr-TR" dirty="0" smtClean="0"/>
              <a:t> sinyal üretmek için kullanılır (Uzaktan kumanda sistemleri gibi)</a:t>
            </a:r>
          </a:p>
          <a:p>
            <a:pPr lvl="2"/>
            <a:endParaRPr lang="tr-TR" dirty="0"/>
          </a:p>
        </p:txBody>
      </p:sp>
    </p:spTree>
    <p:extLst>
      <p:ext uri="{BB962C8B-B14F-4D97-AF65-F5344CB8AC3E}">
        <p14:creationId xmlns:p14="http://schemas.microsoft.com/office/powerpoint/2010/main" val="203310176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Timer</a:t>
            </a:r>
            <a:r>
              <a:rPr lang="tr-TR" dirty="0" smtClean="0"/>
              <a:t> </a:t>
            </a:r>
            <a:r>
              <a:rPr lang="tr-TR" dirty="0" err="1" smtClean="0"/>
              <a:t>Mode</a:t>
            </a:r>
            <a:r>
              <a:rPr lang="tr-TR" dirty="0" smtClean="0"/>
              <a:t> için zaman hesabı</a:t>
            </a:r>
            <a:endParaRPr lang="tr-TR" dirty="0"/>
          </a:p>
        </p:txBody>
      </p:sp>
      <mc:AlternateContent xmlns:mc="http://schemas.openxmlformats.org/markup-compatibility/2006">
        <mc:Choice xmlns:a14="http://schemas.microsoft.com/office/drawing/2010/main" Requires="a14">
          <p:sp>
            <p:nvSpPr>
              <p:cNvPr id="4" name="Metin kutusu 3"/>
              <p:cNvSpPr txBox="1"/>
              <p:nvPr/>
            </p:nvSpPr>
            <p:spPr>
              <a:xfrm>
                <a:off x="415636" y="3567736"/>
                <a:ext cx="10991273" cy="6352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sz="2400" b="0" i="1" smtClean="0">
                              <a:latin typeface="Cambria Math" panose="02040503050406030204" pitchFamily="18" charset="0"/>
                            </a:rPr>
                          </m:ctrlPr>
                        </m:sSubPr>
                        <m:e>
                          <m:r>
                            <a:rPr lang="tr-TR" sz="2400" b="0" i="1" smtClean="0">
                              <a:latin typeface="Cambria Math" panose="02040503050406030204" pitchFamily="18" charset="0"/>
                            </a:rPr>
                            <m:t>𝑇</m:t>
                          </m:r>
                        </m:e>
                        <m:sub>
                          <m:r>
                            <a:rPr lang="tr-TR" sz="2400" b="0" i="1" smtClean="0">
                              <a:latin typeface="Cambria Math" panose="02040503050406030204" pitchFamily="18" charset="0"/>
                            </a:rPr>
                            <m:t>𝑐𝚤𝑘𝚤</m:t>
                          </m:r>
                          <m:r>
                            <a:rPr lang="tr-TR" sz="2400" b="0" i="1" smtClean="0">
                              <a:latin typeface="Cambria Math" panose="02040503050406030204" pitchFamily="18" charset="0"/>
                            </a:rPr>
                            <m:t>ş</m:t>
                          </m:r>
                        </m:sub>
                      </m:sSub>
                      <m:r>
                        <a:rPr lang="tr-TR" sz="2400" b="0" i="1" smtClean="0">
                          <a:latin typeface="Cambria Math" panose="02040503050406030204" pitchFamily="18" charset="0"/>
                        </a:rPr>
                        <m:t>= </m:t>
                      </m:r>
                      <m:f>
                        <m:fPr>
                          <m:type m:val="skw"/>
                          <m:ctrlPr>
                            <a:rPr lang="tr-TR" sz="2400" b="0" i="1" smtClean="0">
                              <a:latin typeface="Cambria Math" panose="02040503050406030204" pitchFamily="18" charset="0"/>
                            </a:rPr>
                          </m:ctrlPr>
                        </m:fPr>
                        <m:num>
                          <m:r>
                            <a:rPr lang="tr-TR" sz="2400" b="0" i="1" smtClean="0">
                              <a:latin typeface="Cambria Math" panose="02040503050406030204" pitchFamily="18" charset="0"/>
                            </a:rPr>
                            <m:t>(</m:t>
                          </m:r>
                          <m:r>
                            <a:rPr lang="tr-TR" sz="2400" b="0" i="1" smtClean="0">
                              <a:latin typeface="Cambria Math" panose="02040503050406030204" pitchFamily="18" charset="0"/>
                            </a:rPr>
                            <m:t>𝑃𝑆𝐶</m:t>
                          </m:r>
                          <m:r>
                            <a:rPr lang="tr-TR" sz="2400" b="0" i="1" smtClean="0">
                              <a:latin typeface="Cambria Math" panose="02040503050406030204" pitchFamily="18" charset="0"/>
                            </a:rPr>
                            <m:t> </m:t>
                          </m:r>
                          <m:r>
                            <a:rPr lang="tr-TR" sz="2400" b="0" i="1" smtClean="0">
                              <a:latin typeface="Cambria Math" panose="02040503050406030204" pitchFamily="18" charset="0"/>
                            </a:rPr>
                            <m:t>𝐷𝑒</m:t>
                          </m:r>
                          <m:r>
                            <a:rPr lang="tr-TR" sz="2400" b="0" i="1" smtClean="0">
                              <a:latin typeface="Cambria Math" panose="02040503050406030204" pitchFamily="18" charset="0"/>
                            </a:rPr>
                            <m:t>ğ</m:t>
                          </m:r>
                          <m:r>
                            <a:rPr lang="tr-TR" sz="2400" b="0" i="1" smtClean="0">
                              <a:latin typeface="Cambria Math" panose="02040503050406030204" pitchFamily="18" charset="0"/>
                            </a:rPr>
                            <m:t>𝑒𝑟𝑖</m:t>
                          </m:r>
                          <m:r>
                            <a:rPr lang="tr-TR" sz="2400" b="0" i="1" smtClean="0">
                              <a:latin typeface="Cambria Math" panose="02040503050406030204" pitchFamily="18" charset="0"/>
                            </a:rPr>
                            <m:t>+1)</m:t>
                          </m:r>
                          <m:r>
                            <a:rPr lang="tr-TR" sz="2400" b="0" i="1" smtClean="0">
                              <a:latin typeface="Cambria Math" panose="02040503050406030204" pitchFamily="18" charset="0"/>
                            </a:rPr>
                            <m:t> ∗</m:t>
                          </m:r>
                          <m:r>
                            <a:rPr lang="tr-TR" sz="2400" b="0" i="1" smtClean="0">
                              <a:latin typeface="Cambria Math" panose="02040503050406030204" pitchFamily="18" charset="0"/>
                            </a:rPr>
                            <m:t>(</m:t>
                          </m:r>
                          <m:r>
                            <a:rPr lang="tr-TR" sz="2400" b="0" i="1" smtClean="0">
                              <a:latin typeface="Cambria Math" panose="02040503050406030204" pitchFamily="18" charset="0"/>
                            </a:rPr>
                            <m:t>𝐴𝑅𝑅</m:t>
                          </m:r>
                          <m:r>
                            <a:rPr lang="tr-TR" sz="2400" b="0" i="1" smtClean="0">
                              <a:latin typeface="Cambria Math" panose="02040503050406030204" pitchFamily="18" charset="0"/>
                            </a:rPr>
                            <m:t>+1)</m:t>
                          </m:r>
                        </m:num>
                        <m:den>
                          <m:r>
                            <a:rPr lang="tr-TR" sz="2400" b="0" i="1" smtClean="0">
                              <a:latin typeface="Cambria Math" panose="02040503050406030204" pitchFamily="18" charset="0"/>
                            </a:rPr>
                            <m:t>𝑇𝑖𝑚𝑒</m:t>
                          </m:r>
                          <m:sSup>
                            <m:sSupPr>
                              <m:ctrlPr>
                                <a:rPr lang="tr-TR" sz="2400" b="0" i="1" smtClean="0">
                                  <a:latin typeface="Cambria Math" panose="02040503050406030204" pitchFamily="18" charset="0"/>
                                </a:rPr>
                              </m:ctrlPr>
                            </m:sSupPr>
                            <m:e>
                              <m:r>
                                <a:rPr lang="tr-TR" sz="2400" b="0" i="1" smtClean="0">
                                  <a:latin typeface="Cambria Math" panose="02040503050406030204" pitchFamily="18" charset="0"/>
                                </a:rPr>
                                <m:t>𝑟</m:t>
                              </m:r>
                            </m:e>
                            <m:sup>
                              <m:r>
                                <a:rPr lang="tr-TR" sz="2400" b="0" i="1" smtClean="0">
                                  <a:latin typeface="Cambria Math" panose="02040503050406030204" pitchFamily="18" charset="0"/>
                                </a:rPr>
                                <m:t>′</m:t>
                              </m:r>
                            </m:sup>
                          </m:sSup>
                          <m:r>
                            <a:rPr lang="tr-TR" sz="2400" b="0" i="1" smtClean="0">
                              <a:latin typeface="Cambria Math" panose="02040503050406030204" pitchFamily="18" charset="0"/>
                            </a:rPr>
                            <m:t>𝚤</m:t>
                          </m:r>
                          <m:r>
                            <a:rPr lang="tr-TR" sz="2400" b="0" i="1" smtClean="0">
                              <a:latin typeface="Cambria Math" panose="02040503050406030204" pitchFamily="18" charset="0"/>
                            </a:rPr>
                            <m:t> </m:t>
                          </m:r>
                          <m:r>
                            <a:rPr lang="tr-TR" sz="2400" b="0" i="1" smtClean="0">
                              <a:latin typeface="Cambria Math" panose="02040503050406030204" pitchFamily="18" charset="0"/>
                            </a:rPr>
                            <m:t>𝑏𝑒𝑠𝑙𝑒𝑦𝑒𝑛</m:t>
                          </m:r>
                          <m:r>
                            <a:rPr lang="tr-TR" sz="2400" b="0" i="1" smtClean="0">
                              <a:latin typeface="Cambria Math" panose="02040503050406030204" pitchFamily="18" charset="0"/>
                            </a:rPr>
                            <m:t> </m:t>
                          </m:r>
                          <m:r>
                            <a:rPr lang="tr-TR" sz="2400" b="0" i="1" smtClean="0">
                              <a:latin typeface="Cambria Math" panose="02040503050406030204" pitchFamily="18" charset="0"/>
                            </a:rPr>
                            <m:t>𝑐𝑙𝑜𝑐𝑘</m:t>
                          </m:r>
                          <m:r>
                            <a:rPr lang="tr-TR" sz="2400" b="0" i="1" smtClean="0">
                              <a:latin typeface="Cambria Math" panose="02040503050406030204" pitchFamily="18" charset="0"/>
                            </a:rPr>
                            <m:t> </m:t>
                          </m:r>
                          <m:r>
                            <a:rPr lang="tr-TR" sz="2400" b="0" i="1" smtClean="0">
                              <a:latin typeface="Cambria Math" panose="02040503050406030204" pitchFamily="18" charset="0"/>
                            </a:rPr>
                            <m:t>𝑓𝑟𝑒𝑘𝑎𝑛𝑠𝚤</m:t>
                          </m:r>
                          <m:r>
                            <a:rPr lang="tr-TR" sz="2400" b="0" i="1" smtClean="0">
                              <a:latin typeface="Cambria Math" panose="02040503050406030204" pitchFamily="18" charset="0"/>
                            </a:rPr>
                            <m:t> (</m:t>
                          </m:r>
                          <m:r>
                            <a:rPr lang="tr-TR" sz="2400" b="0" i="1" smtClean="0">
                              <a:latin typeface="Cambria Math" panose="02040503050406030204" pitchFamily="18" charset="0"/>
                            </a:rPr>
                            <m:t>𝐻𝑧</m:t>
                          </m:r>
                          <m:r>
                            <a:rPr lang="tr-TR" sz="2400" b="0" i="1" smtClean="0">
                              <a:latin typeface="Cambria Math" panose="02040503050406030204" pitchFamily="18" charset="0"/>
                            </a:rPr>
                            <m:t>)</m:t>
                          </m:r>
                        </m:den>
                      </m:f>
                    </m:oMath>
                  </m:oMathPara>
                </a14:m>
                <a:endParaRPr lang="tr-TR" dirty="0"/>
              </a:p>
            </p:txBody>
          </p:sp>
        </mc:Choice>
        <mc:Fallback>
          <p:sp>
            <p:nvSpPr>
              <p:cNvPr id="4" name="Metin kutusu 3"/>
              <p:cNvSpPr txBox="1">
                <a:spLocks noRot="1" noChangeAspect="1" noMove="1" noResize="1" noEditPoints="1" noAdjustHandles="1" noChangeArrowheads="1" noChangeShapeType="1" noTextEdit="1"/>
              </p:cNvSpPr>
              <p:nvPr/>
            </p:nvSpPr>
            <p:spPr>
              <a:xfrm>
                <a:off x="415636" y="3567736"/>
                <a:ext cx="10991273" cy="635239"/>
              </a:xfrm>
              <a:prstGeom prst="rect">
                <a:avLst/>
              </a:prstGeom>
              <a:blipFill>
                <a:blip r:embed="rId2"/>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578623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Uygulama</a:t>
            </a:r>
            <a:endParaRPr lang="tr-TR" dirty="0"/>
          </a:p>
        </p:txBody>
      </p:sp>
      <p:sp>
        <p:nvSpPr>
          <p:cNvPr id="3" name="İçerik Yer Tutucusu 2"/>
          <p:cNvSpPr>
            <a:spLocks noGrp="1"/>
          </p:cNvSpPr>
          <p:nvPr>
            <p:ph idx="1"/>
          </p:nvPr>
        </p:nvSpPr>
        <p:spPr>
          <a:xfrm>
            <a:off x="1154954" y="2603500"/>
            <a:ext cx="9919446" cy="3416300"/>
          </a:xfrm>
        </p:spPr>
        <p:txBody>
          <a:bodyPr/>
          <a:lstStyle/>
          <a:p>
            <a:r>
              <a:rPr lang="tr-TR" dirty="0" err="1" smtClean="0"/>
              <a:t>Timer</a:t>
            </a:r>
            <a:r>
              <a:rPr lang="tr-TR" dirty="0" smtClean="0"/>
              <a:t> 13 kullanarak bir saniye aralıkla 0’dan 9’a kadar artan ve bunu 7 </a:t>
            </a:r>
            <a:r>
              <a:rPr lang="tr-TR" dirty="0" err="1" smtClean="0"/>
              <a:t>segement</a:t>
            </a:r>
            <a:r>
              <a:rPr lang="tr-TR" dirty="0" smtClean="0"/>
              <a:t> </a:t>
            </a:r>
            <a:r>
              <a:rPr lang="tr-TR" dirty="0" err="1" smtClean="0"/>
              <a:t>display’de</a:t>
            </a:r>
            <a:r>
              <a:rPr lang="tr-TR" dirty="0" smtClean="0"/>
              <a:t> gösteren devreyi ve kodu hazırlayınız</a:t>
            </a:r>
          </a:p>
          <a:p>
            <a:endParaRPr lang="tr-TR" dirty="0"/>
          </a:p>
          <a:p>
            <a:r>
              <a:rPr lang="tr-TR" dirty="0" smtClean="0"/>
              <a:t>Deneyde Ortak </a:t>
            </a:r>
            <a:r>
              <a:rPr lang="tr-TR" dirty="0" err="1" smtClean="0"/>
              <a:t>Katotlu</a:t>
            </a:r>
            <a:r>
              <a:rPr lang="tr-TR" dirty="0" smtClean="0"/>
              <a:t> bir 7Seg bir </a:t>
            </a:r>
            <a:r>
              <a:rPr lang="tr-TR" dirty="0" err="1" smtClean="0"/>
              <a:t>display</a:t>
            </a:r>
            <a:r>
              <a:rPr lang="tr-TR" dirty="0" smtClean="0"/>
              <a:t> kullanılacaktır</a:t>
            </a:r>
          </a:p>
          <a:p>
            <a:endParaRPr lang="tr-TR" dirty="0"/>
          </a:p>
          <a:p>
            <a:r>
              <a:rPr lang="tr-TR" dirty="0" smtClean="0"/>
              <a:t>Birden fazla </a:t>
            </a:r>
            <a:r>
              <a:rPr lang="tr-TR" dirty="0" err="1" smtClean="0"/>
              <a:t>display</a:t>
            </a:r>
            <a:r>
              <a:rPr lang="tr-TR" dirty="0" smtClean="0"/>
              <a:t> kullanılması durumunda seçme uçları için süpürme tekniği kullanınız</a:t>
            </a:r>
          </a:p>
          <a:p>
            <a:r>
              <a:rPr lang="tr-TR" dirty="0" smtClean="0"/>
              <a:t>Bu uygulama tek </a:t>
            </a:r>
            <a:r>
              <a:rPr lang="tr-TR" dirty="0" err="1" smtClean="0"/>
              <a:t>display</a:t>
            </a:r>
            <a:r>
              <a:rPr lang="tr-TR" dirty="0" smtClean="0"/>
              <a:t> ile yapılacaktır </a:t>
            </a:r>
          </a:p>
          <a:p>
            <a:endParaRPr lang="tr-TR" dirty="0"/>
          </a:p>
        </p:txBody>
      </p:sp>
    </p:spTree>
    <p:extLst>
      <p:ext uri="{BB962C8B-B14F-4D97-AF65-F5344CB8AC3E}">
        <p14:creationId xmlns:p14="http://schemas.microsoft.com/office/powerpoint/2010/main" val="472308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Kesme Süresinin Ayarlanması</a:t>
            </a:r>
            <a:endParaRPr lang="tr-TR" dirty="0"/>
          </a:p>
        </p:txBody>
      </p:sp>
      <mc:AlternateContent xmlns:mc="http://schemas.openxmlformats.org/markup-compatibility/2006">
        <mc:Choice xmlns:a14="http://schemas.microsoft.com/office/drawing/2010/main" Requires="a14">
          <p:sp>
            <p:nvSpPr>
              <p:cNvPr id="3" name="İçerik Yer Tutucusu 2"/>
              <p:cNvSpPr>
                <a:spLocks noGrp="1"/>
              </p:cNvSpPr>
              <p:nvPr>
                <p:ph idx="1"/>
              </p:nvPr>
            </p:nvSpPr>
            <p:spPr/>
            <p:txBody>
              <a:bodyPr/>
              <a:lstStyle/>
              <a:p>
                <a:r>
                  <a:rPr lang="tr-TR" dirty="0" smtClean="0"/>
                  <a:t>Birer saniye aralıkla olması için PSC değerini 999 seçebiliriz. Bu durumda ARR </a:t>
                </a:r>
                <a:r>
                  <a:rPr lang="tr-TR" dirty="0" err="1" smtClean="0"/>
                  <a:t>register’ına</a:t>
                </a:r>
                <a:r>
                  <a:rPr lang="tr-TR" dirty="0" smtClean="0"/>
                  <a:t> 49 999 yazılabilir</a:t>
                </a:r>
              </a:p>
              <a:p>
                <a:r>
                  <a:rPr lang="tr-TR" dirty="0" smtClean="0"/>
                  <a:t> </a:t>
                </a:r>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𝑇</m:t>
                        </m:r>
                      </m:e>
                      <m:sub>
                        <m:r>
                          <a:rPr lang="tr-TR" i="1">
                            <a:latin typeface="Cambria Math" panose="02040503050406030204" pitchFamily="18" charset="0"/>
                          </a:rPr>
                          <m:t>𝑐𝚤𝑘𝚤</m:t>
                        </m:r>
                        <m:r>
                          <a:rPr lang="tr-TR" i="1">
                            <a:latin typeface="Cambria Math" panose="02040503050406030204" pitchFamily="18" charset="0"/>
                          </a:rPr>
                          <m:t>ş</m:t>
                        </m:r>
                      </m:sub>
                    </m:sSub>
                    <m:r>
                      <a:rPr lang="tr-TR" i="1">
                        <a:latin typeface="Cambria Math" panose="02040503050406030204" pitchFamily="18" charset="0"/>
                      </a:rPr>
                      <m:t>= </m:t>
                    </m:r>
                    <m:f>
                      <m:fPr>
                        <m:type m:val="skw"/>
                        <m:ctrlPr>
                          <a:rPr lang="tr-TR" i="1">
                            <a:latin typeface="Cambria Math" panose="02040503050406030204" pitchFamily="18" charset="0"/>
                          </a:rPr>
                        </m:ctrlPr>
                      </m:fPr>
                      <m:num>
                        <m:r>
                          <a:rPr lang="tr-TR" i="1">
                            <a:latin typeface="Cambria Math" panose="02040503050406030204" pitchFamily="18" charset="0"/>
                          </a:rPr>
                          <m:t>(</m:t>
                        </m:r>
                        <m:r>
                          <a:rPr lang="tr-TR" i="1">
                            <a:latin typeface="Cambria Math" panose="02040503050406030204" pitchFamily="18" charset="0"/>
                          </a:rPr>
                          <m:t>𝑃𝑆𝐶</m:t>
                        </m:r>
                        <m:r>
                          <a:rPr lang="tr-TR" i="1">
                            <a:latin typeface="Cambria Math" panose="02040503050406030204" pitchFamily="18" charset="0"/>
                          </a:rPr>
                          <m:t> </m:t>
                        </m:r>
                        <m:r>
                          <a:rPr lang="tr-TR" i="1">
                            <a:latin typeface="Cambria Math" panose="02040503050406030204" pitchFamily="18" charset="0"/>
                          </a:rPr>
                          <m:t>𝐷𝑒</m:t>
                        </m:r>
                        <m:r>
                          <a:rPr lang="tr-TR" i="1">
                            <a:latin typeface="Cambria Math" panose="02040503050406030204" pitchFamily="18" charset="0"/>
                          </a:rPr>
                          <m:t>ğ</m:t>
                        </m:r>
                        <m:r>
                          <a:rPr lang="tr-TR" i="1">
                            <a:latin typeface="Cambria Math" panose="02040503050406030204" pitchFamily="18" charset="0"/>
                          </a:rPr>
                          <m:t>𝑒𝑟𝑖</m:t>
                        </m:r>
                        <m:r>
                          <a:rPr lang="tr-TR" i="1">
                            <a:latin typeface="Cambria Math" panose="02040503050406030204" pitchFamily="18" charset="0"/>
                          </a:rPr>
                          <m:t>+1) ∗(</m:t>
                        </m:r>
                        <m:r>
                          <a:rPr lang="tr-TR" i="1">
                            <a:latin typeface="Cambria Math" panose="02040503050406030204" pitchFamily="18" charset="0"/>
                          </a:rPr>
                          <m:t>𝐴𝑅𝑅</m:t>
                        </m:r>
                        <m:r>
                          <a:rPr lang="tr-TR" i="1">
                            <a:latin typeface="Cambria Math" panose="02040503050406030204" pitchFamily="18" charset="0"/>
                          </a:rPr>
                          <m:t>+1)</m:t>
                        </m:r>
                      </m:num>
                      <m:den>
                        <m:r>
                          <a:rPr lang="tr-TR" i="1">
                            <a:latin typeface="Cambria Math" panose="02040503050406030204" pitchFamily="18" charset="0"/>
                          </a:rPr>
                          <m:t>𝑇𝑖𝑚𝑒</m:t>
                        </m:r>
                        <m:sSup>
                          <m:sSupPr>
                            <m:ctrlPr>
                              <a:rPr lang="tr-TR" i="1">
                                <a:latin typeface="Cambria Math" panose="02040503050406030204" pitchFamily="18" charset="0"/>
                              </a:rPr>
                            </m:ctrlPr>
                          </m:sSupPr>
                          <m:e>
                            <m:r>
                              <a:rPr lang="tr-TR" i="1">
                                <a:latin typeface="Cambria Math" panose="02040503050406030204" pitchFamily="18" charset="0"/>
                              </a:rPr>
                              <m:t>𝑟</m:t>
                            </m:r>
                          </m:e>
                          <m:sup>
                            <m:r>
                              <a:rPr lang="tr-TR" i="1">
                                <a:latin typeface="Cambria Math" panose="02040503050406030204" pitchFamily="18" charset="0"/>
                              </a:rPr>
                              <m:t>′</m:t>
                            </m:r>
                          </m:sup>
                        </m:sSup>
                        <m:r>
                          <a:rPr lang="tr-TR" i="1">
                            <a:latin typeface="Cambria Math" panose="02040503050406030204" pitchFamily="18" charset="0"/>
                          </a:rPr>
                          <m:t>𝚤</m:t>
                        </m:r>
                        <m:r>
                          <a:rPr lang="tr-TR" i="1">
                            <a:latin typeface="Cambria Math" panose="02040503050406030204" pitchFamily="18" charset="0"/>
                          </a:rPr>
                          <m:t> </m:t>
                        </m:r>
                        <m:r>
                          <a:rPr lang="tr-TR" i="1">
                            <a:latin typeface="Cambria Math" panose="02040503050406030204" pitchFamily="18" charset="0"/>
                          </a:rPr>
                          <m:t>𝑏𝑒𝑠𝑙𝑒𝑦𝑒𝑛</m:t>
                        </m:r>
                        <m:r>
                          <a:rPr lang="tr-TR" i="1">
                            <a:latin typeface="Cambria Math" panose="02040503050406030204" pitchFamily="18" charset="0"/>
                          </a:rPr>
                          <m:t> </m:t>
                        </m:r>
                        <m:r>
                          <a:rPr lang="tr-TR" i="1">
                            <a:latin typeface="Cambria Math" panose="02040503050406030204" pitchFamily="18" charset="0"/>
                          </a:rPr>
                          <m:t>𝑐𝑙𝑜𝑐𝑘</m:t>
                        </m:r>
                        <m:r>
                          <a:rPr lang="tr-TR" i="1">
                            <a:latin typeface="Cambria Math" panose="02040503050406030204" pitchFamily="18" charset="0"/>
                          </a:rPr>
                          <m:t> </m:t>
                        </m:r>
                        <m:r>
                          <a:rPr lang="tr-TR" i="1">
                            <a:latin typeface="Cambria Math" panose="02040503050406030204" pitchFamily="18" charset="0"/>
                          </a:rPr>
                          <m:t>𝑓𝑟𝑒𝑘𝑎𝑛𝑠𝚤</m:t>
                        </m:r>
                        <m:r>
                          <a:rPr lang="tr-TR" i="1">
                            <a:latin typeface="Cambria Math" panose="02040503050406030204" pitchFamily="18" charset="0"/>
                          </a:rPr>
                          <m:t> (</m:t>
                        </m:r>
                        <m:r>
                          <a:rPr lang="tr-TR" i="1">
                            <a:latin typeface="Cambria Math" panose="02040503050406030204" pitchFamily="18" charset="0"/>
                          </a:rPr>
                          <m:t>𝐻𝑧</m:t>
                        </m:r>
                        <m:r>
                          <a:rPr lang="tr-TR" i="1">
                            <a:latin typeface="Cambria Math" panose="02040503050406030204" pitchFamily="18" charset="0"/>
                          </a:rPr>
                          <m:t>)</m:t>
                        </m:r>
                      </m:den>
                    </m:f>
                  </m:oMath>
                </a14:m>
                <a:endParaRPr lang="tr-TR" dirty="0" smtClean="0"/>
              </a:p>
              <a:p>
                <a:endParaRPr lang="tr-TR" dirty="0"/>
              </a:p>
              <a:p>
                <a14:m>
                  <m:oMath xmlns:m="http://schemas.openxmlformats.org/officeDocument/2006/math">
                    <m:sSub>
                      <m:sSubPr>
                        <m:ctrlPr>
                          <a:rPr lang="tr-TR" i="1">
                            <a:latin typeface="Cambria Math" panose="02040503050406030204" pitchFamily="18" charset="0"/>
                          </a:rPr>
                        </m:ctrlPr>
                      </m:sSubPr>
                      <m:e>
                        <m:r>
                          <a:rPr lang="tr-TR" i="1">
                            <a:latin typeface="Cambria Math" panose="02040503050406030204" pitchFamily="18" charset="0"/>
                          </a:rPr>
                          <m:t>𝑇</m:t>
                        </m:r>
                      </m:e>
                      <m:sub>
                        <m:r>
                          <a:rPr lang="tr-TR" i="1">
                            <a:latin typeface="Cambria Math" panose="02040503050406030204" pitchFamily="18" charset="0"/>
                          </a:rPr>
                          <m:t>𝑐𝚤𝑘𝚤</m:t>
                        </m:r>
                        <m:r>
                          <a:rPr lang="tr-TR" i="1">
                            <a:latin typeface="Cambria Math" panose="02040503050406030204" pitchFamily="18" charset="0"/>
                          </a:rPr>
                          <m:t>ş</m:t>
                        </m:r>
                      </m:sub>
                    </m:sSub>
                    <m:r>
                      <a:rPr lang="tr-TR" i="1">
                        <a:latin typeface="Cambria Math" panose="02040503050406030204" pitchFamily="18" charset="0"/>
                      </a:rPr>
                      <m:t>= </m:t>
                    </m:r>
                    <m:f>
                      <m:fPr>
                        <m:type m:val="skw"/>
                        <m:ctrlPr>
                          <a:rPr lang="tr-TR" i="1">
                            <a:latin typeface="Cambria Math" panose="02040503050406030204" pitchFamily="18" charset="0"/>
                          </a:rPr>
                        </m:ctrlPr>
                      </m:fPr>
                      <m:num>
                        <m:r>
                          <a:rPr lang="tr-TR" i="1">
                            <a:latin typeface="Cambria Math" panose="02040503050406030204" pitchFamily="18" charset="0"/>
                          </a:rPr>
                          <m:t>(</m:t>
                        </m:r>
                        <m:r>
                          <a:rPr lang="tr-TR" b="0" i="1" smtClean="0">
                            <a:latin typeface="Cambria Math" panose="02040503050406030204" pitchFamily="18" charset="0"/>
                          </a:rPr>
                          <m:t>999</m:t>
                        </m:r>
                        <m:r>
                          <a:rPr lang="tr-TR" i="1">
                            <a:latin typeface="Cambria Math" panose="02040503050406030204" pitchFamily="18" charset="0"/>
                          </a:rPr>
                          <m:t>+1) ∗(</m:t>
                        </m:r>
                        <m:r>
                          <a:rPr lang="tr-TR" b="0" i="1" smtClean="0">
                            <a:latin typeface="Cambria Math" panose="02040503050406030204" pitchFamily="18" charset="0"/>
                          </a:rPr>
                          <m:t>49999</m:t>
                        </m:r>
                        <m:r>
                          <a:rPr lang="tr-TR" i="1">
                            <a:latin typeface="Cambria Math" panose="02040503050406030204" pitchFamily="18" charset="0"/>
                          </a:rPr>
                          <m:t>+1)</m:t>
                        </m:r>
                      </m:num>
                      <m:den>
                        <m:r>
                          <a:rPr lang="tr-TR" b="0" i="1" smtClean="0">
                            <a:latin typeface="Cambria Math" panose="02040503050406030204" pitchFamily="18" charset="0"/>
                          </a:rPr>
                          <m:t>50000000</m:t>
                        </m:r>
                        <m:r>
                          <a:rPr lang="tr-TR" i="1">
                            <a:latin typeface="Cambria Math" panose="02040503050406030204" pitchFamily="18" charset="0"/>
                          </a:rPr>
                          <m:t>)</m:t>
                        </m:r>
                      </m:den>
                    </m:f>
                  </m:oMath>
                </a14:m>
                <a:r>
                  <a:rPr lang="tr-TR" dirty="0" smtClean="0"/>
                  <a:t>  = 1sn yapar</a:t>
                </a:r>
              </a:p>
              <a:p>
                <a:endParaRPr lang="tr-TR" dirty="0"/>
              </a:p>
            </p:txBody>
          </p:sp>
        </mc:Choice>
        <mc:Fallback>
          <p:sp>
            <p:nvSpPr>
              <p:cNvPr id="3" name="İçerik Yer Tutucusu 2"/>
              <p:cNvSpPr>
                <a:spLocks noGrp="1" noRot="1" noChangeAspect="1" noMove="1" noResize="1" noEditPoints="1" noAdjustHandles="1" noChangeArrowheads="1" noChangeShapeType="1" noTextEdit="1"/>
              </p:cNvSpPr>
              <p:nvPr>
                <p:ph idx="1"/>
              </p:nvPr>
            </p:nvSpPr>
            <p:spPr>
              <a:blipFill>
                <a:blip r:embed="rId2"/>
                <a:stretch>
                  <a:fillRect l="-138" t="-891"/>
                </a:stretch>
              </a:blipFill>
            </p:spPr>
            <p:txBody>
              <a:bodyPr/>
              <a:lstStyle/>
              <a:p>
                <a:r>
                  <a:rPr lang="tr-TR">
                    <a:noFill/>
                  </a:rPr>
                  <a:t> </a:t>
                </a:r>
              </a:p>
            </p:txBody>
          </p:sp>
        </mc:Fallback>
      </mc:AlternateContent>
    </p:spTree>
    <p:extLst>
      <p:ext uri="{BB962C8B-B14F-4D97-AF65-F5344CB8AC3E}">
        <p14:creationId xmlns:p14="http://schemas.microsoft.com/office/powerpoint/2010/main" val="258383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8701" y="229754"/>
            <a:ext cx="11624681" cy="5857009"/>
          </a:xfrm>
        </p:spPr>
      </p:pic>
    </p:spTree>
    <p:extLst>
      <p:ext uri="{BB962C8B-B14F-4D97-AF65-F5344CB8AC3E}">
        <p14:creationId xmlns:p14="http://schemas.microsoft.com/office/powerpoint/2010/main" val="3196837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Timer</a:t>
            </a:r>
            <a:r>
              <a:rPr lang="tr-TR" dirty="0" smtClean="0"/>
              <a:t> / Counter </a:t>
            </a:r>
            <a:endParaRPr lang="tr-TR" dirty="0"/>
          </a:p>
        </p:txBody>
      </p:sp>
      <p:sp>
        <p:nvSpPr>
          <p:cNvPr id="3" name="İçerik Yer Tutucusu 2"/>
          <p:cNvSpPr>
            <a:spLocks noGrp="1"/>
          </p:cNvSpPr>
          <p:nvPr>
            <p:ph idx="1"/>
          </p:nvPr>
        </p:nvSpPr>
        <p:spPr>
          <a:xfrm>
            <a:off x="1154954" y="2249214"/>
            <a:ext cx="10522039" cy="3770586"/>
          </a:xfrm>
        </p:spPr>
        <p:txBody>
          <a:bodyPr>
            <a:normAutofit fontScale="92500" lnSpcReduction="10000"/>
          </a:bodyPr>
          <a:lstStyle/>
          <a:p>
            <a:pPr algn="just"/>
            <a:r>
              <a:rPr lang="tr-TR" dirty="0" smtClean="0"/>
              <a:t>İşlemci dünyası «zaman» odaklı çalışan sistemlerdir</a:t>
            </a:r>
          </a:p>
          <a:p>
            <a:pPr algn="just"/>
            <a:r>
              <a:rPr lang="tr-TR" dirty="0" smtClean="0"/>
              <a:t>Saniyenin milyonda hatta milyarda birinde  zamanlama planlamalarından tutun da çok daha uzun süreli iş süreçlerinin kontrol edebilmesine kadar her uygulamada, işlemci dünyası hassas zamanlama modüllerine ihtiyaç duyar</a:t>
            </a:r>
          </a:p>
          <a:p>
            <a:pPr algn="just"/>
            <a:r>
              <a:rPr lang="tr-TR" dirty="0" smtClean="0"/>
              <a:t>Günümüzde tüm modern MPU/MCU ‘</a:t>
            </a:r>
            <a:r>
              <a:rPr lang="tr-TR" dirty="0" err="1" smtClean="0"/>
              <a:t>larda</a:t>
            </a:r>
            <a:r>
              <a:rPr lang="tr-TR" dirty="0" smtClean="0"/>
              <a:t> bulunan bu modüllere </a:t>
            </a:r>
            <a:r>
              <a:rPr lang="tr-TR" dirty="0" err="1" smtClean="0"/>
              <a:t>timer</a:t>
            </a:r>
            <a:r>
              <a:rPr lang="tr-TR" dirty="0" smtClean="0"/>
              <a:t>/</a:t>
            </a:r>
            <a:r>
              <a:rPr lang="tr-TR" dirty="0" err="1" smtClean="0"/>
              <a:t>counter</a:t>
            </a:r>
            <a:r>
              <a:rPr lang="tr-TR" dirty="0" smtClean="0"/>
              <a:t> ismi verilir</a:t>
            </a:r>
          </a:p>
          <a:p>
            <a:pPr algn="just"/>
            <a:r>
              <a:rPr lang="tr-TR" dirty="0" err="1" smtClean="0"/>
              <a:t>Timer’ler</a:t>
            </a:r>
            <a:r>
              <a:rPr lang="tr-TR" dirty="0" smtClean="0"/>
              <a:t> aslında sayıcı prensibi ile çalışırlar. Ancak bu sayma işlemini belirlenen bir süre içinde yapmayı garanti ederler (</a:t>
            </a:r>
            <a:r>
              <a:rPr lang="tr-TR" dirty="0" err="1" smtClean="0"/>
              <a:t>Timer</a:t>
            </a:r>
            <a:r>
              <a:rPr lang="tr-TR" dirty="0" smtClean="0"/>
              <a:t> </a:t>
            </a:r>
            <a:r>
              <a:rPr lang="tr-TR" dirty="0" err="1" smtClean="0"/>
              <a:t>Mode</a:t>
            </a:r>
            <a:r>
              <a:rPr lang="tr-TR" dirty="0" smtClean="0"/>
              <a:t>). Sayma işlemi bitince </a:t>
            </a:r>
            <a:r>
              <a:rPr lang="tr-TR" b="1" i="1" u="sng" dirty="0" smtClean="0"/>
              <a:t>bir tetikleme sinyali </a:t>
            </a:r>
            <a:r>
              <a:rPr lang="tr-TR" dirty="0" smtClean="0"/>
              <a:t>üretebilirler</a:t>
            </a:r>
          </a:p>
          <a:p>
            <a:pPr algn="just"/>
            <a:r>
              <a:rPr lang="tr-TR" dirty="0" smtClean="0"/>
              <a:t>Sayma işlemi tercihe göre yukarı (</a:t>
            </a:r>
            <a:r>
              <a:rPr lang="tr-TR" b="1" dirty="0" err="1" smtClean="0"/>
              <a:t>up</a:t>
            </a:r>
            <a:r>
              <a:rPr lang="tr-TR" dirty="0" smtClean="0"/>
              <a:t>), aşağı(</a:t>
            </a:r>
            <a:r>
              <a:rPr lang="tr-TR" b="1" dirty="0" err="1" smtClean="0"/>
              <a:t>down</a:t>
            </a:r>
            <a:r>
              <a:rPr lang="tr-TR" dirty="0" smtClean="0"/>
              <a:t>) veya her ikisini de kullanan (</a:t>
            </a:r>
            <a:r>
              <a:rPr lang="tr-TR" b="1" dirty="0" err="1" smtClean="0"/>
              <a:t>center-aligned</a:t>
            </a:r>
            <a:r>
              <a:rPr lang="tr-TR" dirty="0" smtClean="0"/>
              <a:t>) tipte olabilir</a:t>
            </a:r>
          </a:p>
          <a:p>
            <a:pPr algn="just"/>
            <a:r>
              <a:rPr lang="tr-TR" dirty="0" smtClean="0"/>
              <a:t>MPU/MCU mimarisine bağlı olarak 8-16-32 bit olabilirler</a:t>
            </a:r>
          </a:p>
          <a:p>
            <a:pPr algn="just"/>
            <a:r>
              <a:rPr lang="tr-TR" dirty="0" err="1" smtClean="0"/>
              <a:t>Timer’lar</a:t>
            </a:r>
            <a:r>
              <a:rPr lang="tr-TR" dirty="0" smtClean="0"/>
              <a:t> «belirli sürenin geçip geçmediğini» kontrol  için kullanılırken </a:t>
            </a:r>
            <a:r>
              <a:rPr lang="tr-TR" dirty="0" err="1" smtClean="0"/>
              <a:t>counter’lar</a:t>
            </a:r>
            <a:r>
              <a:rPr lang="tr-TR" dirty="0" smtClean="0"/>
              <a:t> ise takip edilmesi gereken «bir olayın kaç defa gerçekleştiğini» veya frekansı bulmak için kullanılır</a:t>
            </a:r>
            <a:endParaRPr lang="tr-TR" dirty="0"/>
          </a:p>
        </p:txBody>
      </p:sp>
      <p:pic>
        <p:nvPicPr>
          <p:cNvPr id="4" name="Resim 3"/>
          <p:cNvPicPr>
            <a:picLocks noChangeAspect="1"/>
          </p:cNvPicPr>
          <p:nvPr/>
        </p:nvPicPr>
        <p:blipFill>
          <a:blip r:embed="rId2"/>
          <a:stretch>
            <a:fillRect/>
          </a:stretch>
        </p:blipFill>
        <p:spPr>
          <a:xfrm>
            <a:off x="8450317" y="461104"/>
            <a:ext cx="3467614" cy="1732091"/>
          </a:xfrm>
          <a:prstGeom prst="rect">
            <a:avLst/>
          </a:prstGeom>
        </p:spPr>
      </p:pic>
    </p:spTree>
    <p:extLst>
      <p:ext uri="{BB962C8B-B14F-4D97-AF65-F5344CB8AC3E}">
        <p14:creationId xmlns:p14="http://schemas.microsoft.com/office/powerpoint/2010/main" val="18330253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061" y="285171"/>
            <a:ext cx="11574375" cy="6235701"/>
          </a:xfrm>
        </p:spPr>
      </p:pic>
    </p:spTree>
    <p:extLst>
      <p:ext uri="{BB962C8B-B14F-4D97-AF65-F5344CB8AC3E}">
        <p14:creationId xmlns:p14="http://schemas.microsoft.com/office/powerpoint/2010/main" val="2292664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700" y="331353"/>
            <a:ext cx="11419846" cy="5903191"/>
          </a:xfrm>
        </p:spPr>
      </p:pic>
    </p:spTree>
    <p:extLst>
      <p:ext uri="{BB962C8B-B14F-4D97-AF65-F5344CB8AC3E}">
        <p14:creationId xmlns:p14="http://schemas.microsoft.com/office/powerpoint/2010/main" val="3513431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191" y="396009"/>
            <a:ext cx="11493299" cy="5921664"/>
          </a:xfrm>
        </p:spPr>
      </p:pic>
    </p:spTree>
    <p:extLst>
      <p:ext uri="{BB962C8B-B14F-4D97-AF65-F5344CB8AC3E}">
        <p14:creationId xmlns:p14="http://schemas.microsoft.com/office/powerpoint/2010/main" val="11401657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164" y="386772"/>
            <a:ext cx="11488272" cy="5820064"/>
          </a:xfrm>
        </p:spPr>
      </p:pic>
    </p:spTree>
    <p:extLst>
      <p:ext uri="{BB962C8B-B14F-4D97-AF65-F5344CB8AC3E}">
        <p14:creationId xmlns:p14="http://schemas.microsoft.com/office/powerpoint/2010/main" val="879108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647" y="439142"/>
            <a:ext cx="11498261" cy="5499839"/>
          </a:xfrm>
        </p:spPr>
      </p:pic>
    </p:spTree>
    <p:extLst>
      <p:ext uri="{BB962C8B-B14F-4D97-AF65-F5344CB8AC3E}">
        <p14:creationId xmlns:p14="http://schemas.microsoft.com/office/powerpoint/2010/main" val="14690186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875" y="423717"/>
            <a:ext cx="11410669" cy="5903191"/>
          </a:xfrm>
        </p:spPr>
      </p:pic>
    </p:spTree>
    <p:extLst>
      <p:ext uri="{BB962C8B-B14F-4D97-AF65-F5344CB8AC3E}">
        <p14:creationId xmlns:p14="http://schemas.microsoft.com/office/powerpoint/2010/main" val="26224784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3050" y="396009"/>
            <a:ext cx="11491859" cy="5829300"/>
          </a:xfrm>
        </p:spPr>
      </p:pic>
    </p:spTree>
    <p:extLst>
      <p:ext uri="{BB962C8B-B14F-4D97-AF65-F5344CB8AC3E}">
        <p14:creationId xmlns:p14="http://schemas.microsoft.com/office/powerpoint/2010/main" val="32274438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54954" y="973668"/>
            <a:ext cx="10159591" cy="706964"/>
          </a:xfrm>
        </p:spPr>
        <p:txBody>
          <a:bodyPr/>
          <a:lstStyle/>
          <a:p>
            <a:r>
              <a:rPr lang="tr-TR" dirty="0" smtClean="0"/>
              <a:t>7 </a:t>
            </a:r>
            <a:r>
              <a:rPr lang="tr-TR" dirty="0" err="1" smtClean="0"/>
              <a:t>Segement</a:t>
            </a:r>
            <a:r>
              <a:rPr lang="tr-TR" dirty="0" smtClean="0"/>
              <a:t> </a:t>
            </a:r>
            <a:r>
              <a:rPr lang="tr-TR" dirty="0" err="1" smtClean="0"/>
              <a:t>Display</a:t>
            </a:r>
            <a:r>
              <a:rPr lang="tr-TR" dirty="0" smtClean="0"/>
              <a:t> için seçilen </a:t>
            </a:r>
            <a:r>
              <a:rPr lang="tr-TR" dirty="0" err="1" smtClean="0"/>
              <a:t>pinler</a:t>
            </a:r>
            <a:r>
              <a:rPr lang="tr-TR" dirty="0" smtClean="0"/>
              <a:t> ve karşılık geldikleri </a:t>
            </a:r>
            <a:r>
              <a:rPr lang="tr-TR" dirty="0" err="1" smtClean="0"/>
              <a:t>led</a:t>
            </a:r>
            <a:r>
              <a:rPr lang="tr-TR" dirty="0" smtClean="0"/>
              <a:t> uçları</a:t>
            </a:r>
            <a:endParaRPr lang="tr-TR" dirty="0"/>
          </a:p>
        </p:txBody>
      </p:sp>
      <p:pic>
        <p:nvPicPr>
          <p:cNvPr id="4" name="Resim 3"/>
          <p:cNvPicPr>
            <a:picLocks noChangeAspect="1"/>
          </p:cNvPicPr>
          <p:nvPr/>
        </p:nvPicPr>
        <p:blipFill>
          <a:blip r:embed="rId2"/>
          <a:stretch>
            <a:fillRect/>
          </a:stretch>
        </p:blipFill>
        <p:spPr>
          <a:xfrm>
            <a:off x="370292" y="2775455"/>
            <a:ext cx="7499090" cy="3486800"/>
          </a:xfrm>
          <a:prstGeom prst="rect">
            <a:avLst/>
          </a:prstGeom>
        </p:spPr>
      </p:pic>
      <p:pic>
        <p:nvPicPr>
          <p:cNvPr id="5" name="Resim 4"/>
          <p:cNvPicPr>
            <a:picLocks noChangeAspect="1"/>
          </p:cNvPicPr>
          <p:nvPr/>
        </p:nvPicPr>
        <p:blipFill rotWithShape="1">
          <a:blip r:embed="rId3"/>
          <a:srcRect l="53558" t="25008"/>
          <a:stretch/>
        </p:blipFill>
        <p:spPr>
          <a:xfrm>
            <a:off x="7998691" y="2290619"/>
            <a:ext cx="3094182" cy="4134590"/>
          </a:xfrm>
          <a:prstGeom prst="rect">
            <a:avLst/>
          </a:prstGeom>
        </p:spPr>
      </p:pic>
    </p:spTree>
    <p:extLst>
      <p:ext uri="{BB962C8B-B14F-4D97-AF65-F5344CB8AC3E}">
        <p14:creationId xmlns:p14="http://schemas.microsoft.com/office/powerpoint/2010/main" val="19391829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6" name="İçerik Yer Tutucusu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4953" y="386771"/>
            <a:ext cx="11419883" cy="6097155"/>
          </a:xfrm>
        </p:spPr>
      </p:pic>
    </p:spTree>
    <p:extLst>
      <p:ext uri="{BB962C8B-B14F-4D97-AF65-F5344CB8AC3E}">
        <p14:creationId xmlns:p14="http://schemas.microsoft.com/office/powerpoint/2010/main" val="1748563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8965" y="414481"/>
            <a:ext cx="11450525" cy="5764645"/>
          </a:xfrm>
        </p:spPr>
      </p:pic>
    </p:spTree>
    <p:extLst>
      <p:ext uri="{BB962C8B-B14F-4D97-AF65-F5344CB8AC3E}">
        <p14:creationId xmlns:p14="http://schemas.microsoft.com/office/powerpoint/2010/main" val="2437967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Timer</a:t>
            </a:r>
            <a:r>
              <a:rPr lang="tr-TR" dirty="0" smtClean="0"/>
              <a:t> / Counter</a:t>
            </a:r>
            <a:endParaRPr lang="tr-TR" dirty="0"/>
          </a:p>
        </p:txBody>
      </p:sp>
      <p:sp>
        <p:nvSpPr>
          <p:cNvPr id="3" name="İçerik Yer Tutucusu 2"/>
          <p:cNvSpPr>
            <a:spLocks noGrp="1"/>
          </p:cNvSpPr>
          <p:nvPr>
            <p:ph idx="1"/>
          </p:nvPr>
        </p:nvSpPr>
        <p:spPr>
          <a:xfrm>
            <a:off x="420415" y="2238704"/>
            <a:ext cx="11613930" cy="3760076"/>
          </a:xfrm>
        </p:spPr>
        <p:txBody>
          <a:bodyPr>
            <a:normAutofit lnSpcReduction="10000"/>
          </a:bodyPr>
          <a:lstStyle/>
          <a:p>
            <a:r>
              <a:rPr lang="tr-TR" dirty="0" err="1" smtClean="0"/>
              <a:t>Timer’lar</a:t>
            </a:r>
            <a:r>
              <a:rPr lang="tr-TR" dirty="0"/>
              <a:t> </a:t>
            </a:r>
            <a:r>
              <a:rPr lang="tr-TR" dirty="0" smtClean="0"/>
              <a:t>kendilerini besleyen bir </a:t>
            </a:r>
            <a:r>
              <a:rPr lang="tr-TR" dirty="0" err="1" smtClean="0"/>
              <a:t>clock</a:t>
            </a:r>
            <a:r>
              <a:rPr lang="tr-TR" dirty="0" smtClean="0"/>
              <a:t> sinyale ihtiyaç duyarlar. </a:t>
            </a:r>
          </a:p>
          <a:p>
            <a:r>
              <a:rPr lang="tr-TR" dirty="0" smtClean="0"/>
              <a:t>Bu </a:t>
            </a:r>
            <a:r>
              <a:rPr lang="tr-TR" dirty="0" err="1" smtClean="0"/>
              <a:t>clock</a:t>
            </a:r>
            <a:r>
              <a:rPr lang="tr-TR" dirty="0" smtClean="0"/>
              <a:t>, </a:t>
            </a:r>
            <a:r>
              <a:rPr lang="tr-TR" dirty="0" err="1" smtClean="0"/>
              <a:t>MCU’nun</a:t>
            </a:r>
            <a:r>
              <a:rPr lang="tr-TR" dirty="0" smtClean="0"/>
              <a:t> ana frekansı olabileceği gibi ana </a:t>
            </a:r>
            <a:r>
              <a:rPr lang="tr-TR" dirty="0" err="1" smtClean="0"/>
              <a:t>frekansdan</a:t>
            </a:r>
            <a:r>
              <a:rPr lang="tr-TR" dirty="0" smtClean="0"/>
              <a:t> daha düşük bir frekans da olabilir</a:t>
            </a:r>
          </a:p>
          <a:p>
            <a:r>
              <a:rPr lang="tr-TR" dirty="0" smtClean="0"/>
              <a:t>Bununla birlikte bir </a:t>
            </a:r>
            <a:r>
              <a:rPr lang="tr-TR" dirty="0" err="1" smtClean="0"/>
              <a:t>timer</a:t>
            </a:r>
            <a:r>
              <a:rPr lang="tr-TR" dirty="0" smtClean="0"/>
              <a:t> birden fazla </a:t>
            </a:r>
            <a:r>
              <a:rPr lang="tr-TR" dirty="0" err="1" smtClean="0"/>
              <a:t>clock</a:t>
            </a:r>
            <a:r>
              <a:rPr lang="tr-TR" dirty="0" smtClean="0"/>
              <a:t> sinyal arasından birini seçerek de çalışabilir. Bu farklı </a:t>
            </a:r>
            <a:r>
              <a:rPr lang="tr-TR" dirty="0" err="1" smtClean="0"/>
              <a:t>clock</a:t>
            </a:r>
            <a:r>
              <a:rPr lang="tr-TR" dirty="0" smtClean="0"/>
              <a:t> sinyaller dahili olabileceği gibi harici (</a:t>
            </a:r>
            <a:r>
              <a:rPr lang="tr-TR" dirty="0" err="1" smtClean="0"/>
              <a:t>external</a:t>
            </a:r>
            <a:r>
              <a:rPr lang="tr-TR" dirty="0" smtClean="0"/>
              <a:t>) bir kaynaktan da alınabilir</a:t>
            </a:r>
          </a:p>
          <a:p>
            <a:r>
              <a:rPr lang="tr-TR" dirty="0" err="1" smtClean="0"/>
              <a:t>Timer’lar</a:t>
            </a:r>
            <a:r>
              <a:rPr lang="tr-TR" dirty="0" smtClean="0"/>
              <a:t> bu periyodik </a:t>
            </a:r>
            <a:r>
              <a:rPr lang="tr-TR" dirty="0" err="1" smtClean="0"/>
              <a:t>clock</a:t>
            </a:r>
            <a:r>
              <a:rPr lang="tr-TR" dirty="0" smtClean="0"/>
              <a:t> frekanslarının değişimlerine göre sayma yaparlar</a:t>
            </a:r>
          </a:p>
          <a:p>
            <a:r>
              <a:rPr lang="tr-TR" dirty="0" err="1" smtClean="0"/>
              <a:t>Clock</a:t>
            </a:r>
            <a:r>
              <a:rPr lang="tr-TR" dirty="0" smtClean="0"/>
              <a:t> frekansları genellikle çok yüksek oldukları için uzun süreli zamanlama işlemlerinde yetersiz kalırlar</a:t>
            </a:r>
          </a:p>
          <a:p>
            <a:r>
              <a:rPr lang="tr-TR" dirty="0" smtClean="0"/>
              <a:t>Bu amaçla « </a:t>
            </a:r>
            <a:r>
              <a:rPr lang="tr-TR" b="1" dirty="0" err="1" smtClean="0"/>
              <a:t>prescaler</a:t>
            </a:r>
            <a:r>
              <a:rPr lang="tr-TR" dirty="0" smtClean="0"/>
              <a:t> » ve « </a:t>
            </a:r>
            <a:r>
              <a:rPr lang="tr-TR" b="1" dirty="0" err="1" smtClean="0"/>
              <a:t>counting</a:t>
            </a:r>
            <a:r>
              <a:rPr lang="tr-TR" dirty="0" smtClean="0"/>
              <a:t> » gibi farklı ayarlama parametreleri sıklıkla kullanılır</a:t>
            </a:r>
          </a:p>
          <a:p>
            <a:r>
              <a:rPr lang="tr-TR" dirty="0" smtClean="0"/>
              <a:t>Bunlar yüksek frekansların düşürülerek daha uzun süreli zamanlama uygulamalarının geliştirilmesine imkan sağlarlar</a:t>
            </a:r>
          </a:p>
          <a:p>
            <a:r>
              <a:rPr lang="tr-TR" dirty="0" err="1" smtClean="0"/>
              <a:t>Timer’lar</a:t>
            </a:r>
            <a:r>
              <a:rPr lang="tr-TR" dirty="0" smtClean="0"/>
              <a:t> MPU/MCU içindeki ilgili </a:t>
            </a:r>
            <a:r>
              <a:rPr lang="tr-TR" dirty="0" err="1" smtClean="0"/>
              <a:t>register’lar</a:t>
            </a:r>
            <a:r>
              <a:rPr lang="tr-TR" dirty="0" smtClean="0"/>
              <a:t> tarafından kontrol edilir </a:t>
            </a:r>
            <a:endParaRPr lang="tr-TR" dirty="0"/>
          </a:p>
        </p:txBody>
      </p:sp>
      <p:pic>
        <p:nvPicPr>
          <p:cNvPr id="4" name="Resim 3"/>
          <p:cNvPicPr>
            <a:picLocks noChangeAspect="1"/>
          </p:cNvPicPr>
          <p:nvPr/>
        </p:nvPicPr>
        <p:blipFill rotWithShape="1">
          <a:blip r:embed="rId2"/>
          <a:srcRect b="17398"/>
          <a:stretch/>
        </p:blipFill>
        <p:spPr>
          <a:xfrm>
            <a:off x="8346810" y="5359311"/>
            <a:ext cx="3808260" cy="1197541"/>
          </a:xfrm>
          <a:prstGeom prst="rect">
            <a:avLst/>
          </a:prstGeom>
        </p:spPr>
      </p:pic>
    </p:spTree>
    <p:extLst>
      <p:ext uri="{BB962C8B-B14F-4D97-AF65-F5344CB8AC3E}">
        <p14:creationId xmlns:p14="http://schemas.microsoft.com/office/powerpoint/2010/main" val="31967763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Video için sunum </a:t>
            </a:r>
            <a:r>
              <a:rPr lang="tr-TR" dirty="0" err="1" smtClean="0"/>
              <a:t>moduna</a:t>
            </a:r>
            <a:r>
              <a:rPr lang="tr-TR" dirty="0" smtClean="0"/>
              <a:t> geçim</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5569" y="1772996"/>
            <a:ext cx="3880182" cy="4850228"/>
          </a:xfrm>
        </p:spPr>
      </p:pic>
    </p:spTree>
    <p:extLst>
      <p:ext uri="{BB962C8B-B14F-4D97-AF65-F5344CB8AC3E}">
        <p14:creationId xmlns:p14="http://schemas.microsoft.com/office/powerpoint/2010/main" val="1225124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Counter </a:t>
            </a:r>
            <a:r>
              <a:rPr lang="tr-TR" dirty="0" err="1" smtClean="0"/>
              <a:t>Mode</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33769" y="2442116"/>
            <a:ext cx="8824913" cy="3297632"/>
          </a:xfrm>
        </p:spPr>
      </p:pic>
    </p:spTree>
    <p:extLst>
      <p:ext uri="{BB962C8B-B14F-4D97-AF65-F5344CB8AC3E}">
        <p14:creationId xmlns:p14="http://schemas.microsoft.com/office/powerpoint/2010/main" val="27353484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37850" y="574276"/>
            <a:ext cx="10364384" cy="1559324"/>
          </a:xfrm>
        </p:spPr>
        <p:txBody>
          <a:bodyPr/>
          <a:lstStyle/>
          <a:p>
            <a:pPr algn="ctr"/>
            <a:r>
              <a:rPr lang="tr-TR" dirty="0" smtClean="0"/>
              <a:t>Counter </a:t>
            </a:r>
            <a:r>
              <a:rPr lang="tr-TR" dirty="0" err="1" smtClean="0"/>
              <a:t>mode</a:t>
            </a:r>
            <a:r>
              <a:rPr lang="tr-TR" dirty="0" smtClean="0"/>
              <a:t> için Kullanılabilecek </a:t>
            </a:r>
            <a:r>
              <a:rPr lang="tr-TR" dirty="0" err="1" smtClean="0"/>
              <a:t>Timer’lar</a:t>
            </a:r>
            <a:endParaRPr lang="tr-TR" dirty="0"/>
          </a:p>
        </p:txBody>
      </p:sp>
      <p:pic>
        <p:nvPicPr>
          <p:cNvPr id="5" name="Resim 4"/>
          <p:cNvPicPr>
            <a:picLocks noChangeAspect="1"/>
          </p:cNvPicPr>
          <p:nvPr/>
        </p:nvPicPr>
        <p:blipFill>
          <a:blip r:embed="rId2"/>
          <a:stretch>
            <a:fillRect/>
          </a:stretch>
        </p:blipFill>
        <p:spPr>
          <a:xfrm>
            <a:off x="1343769" y="2539682"/>
            <a:ext cx="9352546" cy="3388152"/>
          </a:xfrm>
          <a:prstGeom prst="rect">
            <a:avLst/>
          </a:prstGeom>
        </p:spPr>
      </p:pic>
    </p:spTree>
    <p:extLst>
      <p:ext uri="{BB962C8B-B14F-4D97-AF65-F5344CB8AC3E}">
        <p14:creationId xmlns:p14="http://schemas.microsoft.com/office/powerpoint/2010/main" val="218949144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903" y="217651"/>
            <a:ext cx="11715632" cy="5899369"/>
          </a:xfrm>
        </p:spPr>
      </p:pic>
    </p:spTree>
    <p:extLst>
      <p:ext uri="{BB962C8B-B14F-4D97-AF65-F5344CB8AC3E}">
        <p14:creationId xmlns:p14="http://schemas.microsoft.com/office/powerpoint/2010/main" val="24720861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639947" y="662152"/>
            <a:ext cx="10448467" cy="871335"/>
          </a:xfrm>
        </p:spPr>
        <p:txBody>
          <a:bodyPr/>
          <a:lstStyle/>
          <a:p>
            <a:r>
              <a:rPr lang="tr-TR" dirty="0" smtClean="0"/>
              <a:t>Counter </a:t>
            </a:r>
            <a:r>
              <a:rPr lang="tr-TR" dirty="0" err="1" smtClean="0"/>
              <a:t>Mode</a:t>
            </a:r>
            <a:r>
              <a:rPr lang="tr-TR" dirty="0" smtClean="0"/>
              <a:t> için Kesme Kullanılacaksa NVIC aktif edilmelidir</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784" y="1773183"/>
            <a:ext cx="11594944" cy="4911396"/>
          </a:xfrm>
        </p:spPr>
      </p:pic>
    </p:spTree>
    <p:extLst>
      <p:ext uri="{BB962C8B-B14F-4D97-AF65-F5344CB8AC3E}">
        <p14:creationId xmlns:p14="http://schemas.microsoft.com/office/powerpoint/2010/main" val="2513415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934983" y="710909"/>
            <a:ext cx="8761413" cy="706964"/>
          </a:xfrm>
        </p:spPr>
        <p:txBody>
          <a:bodyPr/>
          <a:lstStyle/>
          <a:p>
            <a:r>
              <a:rPr lang="tr-TR" dirty="0" smtClean="0"/>
              <a:t>Lab deney kartı için</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4983" y="1903249"/>
            <a:ext cx="10437210" cy="4413468"/>
          </a:xfrm>
        </p:spPr>
      </p:pic>
    </p:spTree>
    <p:extLst>
      <p:ext uri="{BB962C8B-B14F-4D97-AF65-F5344CB8AC3E}">
        <p14:creationId xmlns:p14="http://schemas.microsoft.com/office/powerpoint/2010/main" val="37449170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393" y="335307"/>
            <a:ext cx="11382704" cy="6233658"/>
          </a:xfrm>
        </p:spPr>
      </p:pic>
    </p:spTree>
    <p:extLst>
      <p:ext uri="{BB962C8B-B14F-4D97-AF65-F5344CB8AC3E}">
        <p14:creationId xmlns:p14="http://schemas.microsoft.com/office/powerpoint/2010/main" val="36864480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5730"/>
          <a:stretch/>
        </p:blipFill>
        <p:spPr>
          <a:xfrm>
            <a:off x="208658" y="238673"/>
            <a:ext cx="11625990" cy="6267230"/>
          </a:xfrm>
        </p:spPr>
      </p:pic>
    </p:spTree>
    <p:extLst>
      <p:ext uri="{BB962C8B-B14F-4D97-AF65-F5344CB8AC3E}">
        <p14:creationId xmlns:p14="http://schemas.microsoft.com/office/powerpoint/2010/main" val="10822615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54954" y="651641"/>
            <a:ext cx="8761413" cy="1028991"/>
          </a:xfrm>
        </p:spPr>
        <p:txBody>
          <a:bodyPr/>
          <a:lstStyle/>
          <a:p>
            <a:r>
              <a:rPr lang="tr-TR" dirty="0" smtClean="0"/>
              <a:t>Normal çalışma zamanında istenilirse </a:t>
            </a:r>
            <a:r>
              <a:rPr lang="tr-TR" dirty="0" err="1" smtClean="0"/>
              <a:t>Timer’ın</a:t>
            </a:r>
            <a:r>
              <a:rPr lang="tr-TR" dirty="0" smtClean="0"/>
              <a:t> </a:t>
            </a:r>
            <a:r>
              <a:rPr lang="tr-TR" dirty="0" err="1" smtClean="0"/>
              <a:t>count</a:t>
            </a:r>
            <a:r>
              <a:rPr lang="tr-TR" dirty="0" smtClean="0"/>
              <a:t> değeri öğrenilebilir</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954" y="2077982"/>
            <a:ext cx="9343620" cy="4391725"/>
          </a:xfrm>
        </p:spPr>
      </p:pic>
    </p:spTree>
    <p:extLst>
      <p:ext uri="{BB962C8B-B14F-4D97-AF65-F5344CB8AC3E}">
        <p14:creationId xmlns:p14="http://schemas.microsoft.com/office/powerpoint/2010/main" val="22812279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Timer</a:t>
            </a:r>
            <a:r>
              <a:rPr lang="tr-TR" dirty="0" smtClean="0"/>
              <a:t> kesme takibi </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5286" y="2557744"/>
            <a:ext cx="11047646" cy="3233457"/>
          </a:xfrm>
        </p:spPr>
      </p:pic>
    </p:spTree>
    <p:extLst>
      <p:ext uri="{BB962C8B-B14F-4D97-AF65-F5344CB8AC3E}">
        <p14:creationId xmlns:p14="http://schemas.microsoft.com/office/powerpoint/2010/main" val="20646705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Genel olarak </a:t>
            </a:r>
            <a:r>
              <a:rPr lang="tr-TR" dirty="0" err="1" smtClean="0"/>
              <a:t>timer</a:t>
            </a:r>
            <a:r>
              <a:rPr lang="tr-TR" dirty="0" smtClean="0"/>
              <a:t>/</a:t>
            </a:r>
            <a:r>
              <a:rPr lang="tr-TR" dirty="0" err="1" smtClean="0"/>
              <a:t>counter</a:t>
            </a:r>
            <a:r>
              <a:rPr lang="tr-TR" dirty="0"/>
              <a:t> </a:t>
            </a:r>
            <a:r>
              <a:rPr lang="tr-TR" dirty="0" smtClean="0"/>
              <a:t>sistemler</a:t>
            </a:r>
            <a:endParaRPr lang="tr-TR" dirty="0"/>
          </a:p>
        </p:txBody>
      </p:sp>
      <p:pic>
        <p:nvPicPr>
          <p:cNvPr id="4" name="Resim 3"/>
          <p:cNvPicPr>
            <a:picLocks noChangeAspect="1"/>
          </p:cNvPicPr>
          <p:nvPr/>
        </p:nvPicPr>
        <p:blipFill>
          <a:blip r:embed="rId2"/>
          <a:stretch>
            <a:fillRect/>
          </a:stretch>
        </p:blipFill>
        <p:spPr>
          <a:xfrm>
            <a:off x="2326885" y="1914031"/>
            <a:ext cx="6417550" cy="4373677"/>
          </a:xfrm>
          <a:prstGeom prst="rect">
            <a:avLst/>
          </a:prstGeom>
        </p:spPr>
      </p:pic>
    </p:spTree>
    <p:extLst>
      <p:ext uri="{BB962C8B-B14F-4D97-AF65-F5344CB8AC3E}">
        <p14:creationId xmlns:p14="http://schemas.microsoft.com/office/powerpoint/2010/main" val="378372716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808113" y="609600"/>
            <a:ext cx="10038563" cy="1071032"/>
          </a:xfrm>
        </p:spPr>
        <p:txBody>
          <a:bodyPr/>
          <a:lstStyle/>
          <a:p>
            <a:r>
              <a:rPr lang="tr-TR" dirty="0" smtClean="0"/>
              <a:t>Eğer USART deney yapılıyorsa </a:t>
            </a:r>
            <a:r>
              <a:rPr lang="tr-TR" dirty="0" err="1" smtClean="0"/>
              <a:t>Tera-Term</a:t>
            </a:r>
            <a:r>
              <a:rPr lang="tr-TR" dirty="0" smtClean="0"/>
              <a:t> gibi bir terminal kullanılabilir</a:t>
            </a:r>
            <a:endParaRPr lang="tr-TR" dirty="0"/>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1685" y="2067472"/>
            <a:ext cx="10158872" cy="4186182"/>
          </a:xfrm>
        </p:spPr>
      </p:pic>
    </p:spTree>
    <p:extLst>
      <p:ext uri="{BB962C8B-B14F-4D97-AF65-F5344CB8AC3E}">
        <p14:creationId xmlns:p14="http://schemas.microsoft.com/office/powerpoint/2010/main" val="22425547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762" y="396328"/>
            <a:ext cx="11416886" cy="5825796"/>
          </a:xfrm>
        </p:spPr>
      </p:pic>
    </p:spTree>
    <p:extLst>
      <p:ext uri="{BB962C8B-B14F-4D97-AF65-F5344CB8AC3E}">
        <p14:creationId xmlns:p14="http://schemas.microsoft.com/office/powerpoint/2010/main" val="37088323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Input</a:t>
            </a:r>
            <a:r>
              <a:rPr lang="tr-TR" dirty="0" smtClean="0"/>
              <a:t> </a:t>
            </a:r>
            <a:r>
              <a:rPr lang="tr-TR" dirty="0" err="1" smtClean="0"/>
              <a:t>Capture</a:t>
            </a:r>
            <a:r>
              <a:rPr lang="tr-TR" dirty="0" smtClean="0"/>
              <a:t> (IC </a:t>
            </a:r>
            <a:r>
              <a:rPr lang="tr-TR" dirty="0" err="1" smtClean="0"/>
              <a:t>mode</a:t>
            </a:r>
            <a:r>
              <a:rPr lang="tr-TR" dirty="0" smtClean="0"/>
              <a:t>)</a:t>
            </a:r>
            <a:endParaRPr lang="tr-TR" dirty="0"/>
          </a:p>
        </p:txBody>
      </p:sp>
      <p:sp>
        <p:nvSpPr>
          <p:cNvPr id="3" name="İçerik Yer Tutucusu 2"/>
          <p:cNvSpPr>
            <a:spLocks noGrp="1"/>
          </p:cNvSpPr>
          <p:nvPr>
            <p:ph idx="1"/>
          </p:nvPr>
        </p:nvSpPr>
        <p:spPr>
          <a:xfrm>
            <a:off x="304799" y="2343807"/>
            <a:ext cx="11372193" cy="4340772"/>
          </a:xfrm>
        </p:spPr>
        <p:txBody>
          <a:bodyPr>
            <a:normAutofit lnSpcReduction="10000"/>
          </a:bodyPr>
          <a:lstStyle/>
          <a:p>
            <a:pPr algn="just"/>
            <a:r>
              <a:rPr lang="tr-TR" dirty="0" err="1" smtClean="0"/>
              <a:t>MCU’larda</a:t>
            </a:r>
            <a:r>
              <a:rPr lang="tr-TR" dirty="0" smtClean="0"/>
              <a:t> </a:t>
            </a:r>
            <a:r>
              <a:rPr lang="tr-TR" dirty="0" err="1" smtClean="0"/>
              <a:t>Input</a:t>
            </a:r>
            <a:r>
              <a:rPr lang="tr-TR" dirty="0" smtClean="0"/>
              <a:t> </a:t>
            </a:r>
            <a:r>
              <a:rPr lang="tr-TR" dirty="0" err="1" smtClean="0"/>
              <a:t>Capture</a:t>
            </a:r>
            <a:r>
              <a:rPr lang="tr-TR" dirty="0" smtClean="0"/>
              <a:t> işlemi:</a:t>
            </a:r>
          </a:p>
          <a:p>
            <a:pPr lvl="1" algn="just"/>
            <a:r>
              <a:rPr lang="tr-TR" dirty="0" smtClean="0"/>
              <a:t>Harici bir sayısal sinyalin frekansını ölçmek</a:t>
            </a:r>
          </a:p>
          <a:p>
            <a:pPr lvl="1" algn="just"/>
            <a:r>
              <a:rPr lang="tr-TR" dirty="0" smtClean="0"/>
              <a:t>İki tetikleme sinyali arasındaki zaman farkını ölçmek için kullanılır</a:t>
            </a:r>
          </a:p>
          <a:p>
            <a:pPr algn="just"/>
            <a:r>
              <a:rPr lang="tr-TR" dirty="0" smtClean="0"/>
              <a:t>Counter </a:t>
            </a:r>
            <a:r>
              <a:rPr lang="tr-TR" dirty="0" err="1" smtClean="0"/>
              <a:t>mode’dan</a:t>
            </a:r>
            <a:r>
              <a:rPr lang="tr-TR" dirty="0" smtClean="0"/>
              <a:t> farkı dahili </a:t>
            </a:r>
            <a:r>
              <a:rPr lang="tr-TR" dirty="0" err="1" smtClean="0"/>
              <a:t>clock</a:t>
            </a:r>
            <a:r>
              <a:rPr lang="tr-TR" dirty="0" smtClean="0"/>
              <a:t> kullanılır. </a:t>
            </a:r>
          </a:p>
          <a:p>
            <a:pPr algn="just"/>
            <a:r>
              <a:rPr lang="tr-TR" dirty="0" err="1" smtClean="0"/>
              <a:t>Timer</a:t>
            </a:r>
            <a:r>
              <a:rPr lang="tr-TR" dirty="0" smtClean="0"/>
              <a:t> kendi </a:t>
            </a:r>
            <a:r>
              <a:rPr lang="tr-TR" dirty="0" err="1" smtClean="0"/>
              <a:t>clock</a:t>
            </a:r>
            <a:r>
              <a:rPr lang="tr-TR" dirty="0" smtClean="0"/>
              <a:t> sinyalinin her </a:t>
            </a:r>
            <a:r>
              <a:rPr lang="tr-TR" dirty="0" err="1" smtClean="0"/>
              <a:t>cycle’ında</a:t>
            </a:r>
            <a:r>
              <a:rPr lang="tr-TR" dirty="0" smtClean="0"/>
              <a:t> </a:t>
            </a:r>
            <a:r>
              <a:rPr lang="tr-TR" dirty="0" err="1" smtClean="0"/>
              <a:t>Capture-Compare</a:t>
            </a:r>
            <a:r>
              <a:rPr lang="tr-TR" dirty="0" smtClean="0"/>
              <a:t> </a:t>
            </a:r>
            <a:r>
              <a:rPr lang="tr-TR" dirty="0" err="1" smtClean="0"/>
              <a:t>register</a:t>
            </a:r>
            <a:r>
              <a:rPr lang="tr-TR" dirty="0" smtClean="0"/>
              <a:t> (ilgili </a:t>
            </a:r>
            <a:r>
              <a:rPr lang="tr-TR" dirty="0" err="1" smtClean="0"/>
              <a:t>timer’ın</a:t>
            </a:r>
            <a:r>
              <a:rPr lang="tr-TR" dirty="0" smtClean="0"/>
              <a:t> ilgili </a:t>
            </a:r>
            <a:r>
              <a:rPr lang="tr-TR" dirty="0" err="1" smtClean="0"/>
              <a:t>channel’ı</a:t>
            </a:r>
            <a:r>
              <a:rPr lang="tr-TR" dirty="0" smtClean="0"/>
              <a:t> için) değerini bir arttırır (</a:t>
            </a:r>
            <a:r>
              <a:rPr lang="tr-TR" dirty="0" err="1" smtClean="0"/>
              <a:t>TIMx_CCx</a:t>
            </a:r>
            <a:r>
              <a:rPr lang="tr-TR" dirty="0" smtClean="0"/>
              <a:t> </a:t>
            </a:r>
            <a:r>
              <a:rPr lang="tr-TR" dirty="0" err="1" smtClean="0"/>
              <a:t>register’ı</a:t>
            </a:r>
            <a:r>
              <a:rPr lang="tr-TR" dirty="0" smtClean="0"/>
              <a:t>)</a:t>
            </a:r>
          </a:p>
          <a:p>
            <a:pPr algn="just"/>
            <a:r>
              <a:rPr lang="tr-TR" dirty="0" smtClean="0"/>
              <a:t>Harici bir tetikleme sinyali geldiğinde bu değer bir değişkene kaydedilir ve bir sonraki tetikleme sinyali beklenir. O da geldiğinde tekrar ilgili </a:t>
            </a:r>
            <a:r>
              <a:rPr lang="tr-TR" dirty="0" err="1" smtClean="0"/>
              <a:t>CCx</a:t>
            </a:r>
            <a:r>
              <a:rPr lang="tr-TR" dirty="0" smtClean="0"/>
              <a:t> </a:t>
            </a:r>
            <a:r>
              <a:rPr lang="tr-TR" dirty="0" err="1" smtClean="0"/>
              <a:t>register</a:t>
            </a:r>
            <a:r>
              <a:rPr lang="tr-TR" dirty="0" smtClean="0"/>
              <a:t> değeri ikinci bir değişkene kaydedilir. Bu iki değişken arasındaki farka ve ilgili </a:t>
            </a:r>
            <a:r>
              <a:rPr lang="tr-TR" dirty="0" err="1" smtClean="0"/>
              <a:t>Timer’ın</a:t>
            </a:r>
            <a:r>
              <a:rPr lang="tr-TR" dirty="0" smtClean="0"/>
              <a:t> </a:t>
            </a:r>
            <a:r>
              <a:rPr lang="tr-TR" dirty="0" err="1" smtClean="0"/>
              <a:t>clock</a:t>
            </a:r>
            <a:r>
              <a:rPr lang="tr-TR" dirty="0" smtClean="0"/>
              <a:t> bilgisine göre süre veya frekans hesaplanabilir</a:t>
            </a:r>
          </a:p>
          <a:p>
            <a:pPr algn="just"/>
            <a:r>
              <a:rPr lang="tr-TR" u="sng" dirty="0" smtClean="0">
                <a:solidFill>
                  <a:srgbClr val="FF0000"/>
                </a:solidFill>
              </a:rPr>
              <a:t>Burada dikkat edilmesi gereken iki nokta vardır:</a:t>
            </a:r>
          </a:p>
          <a:p>
            <a:pPr lvl="1" algn="just"/>
            <a:r>
              <a:rPr lang="tr-TR" dirty="0" smtClean="0"/>
              <a:t>IC için ayrı bir kesme sinyali üretilir.  Bu demek oluyor ki ayrı bir ISR gereklidir</a:t>
            </a:r>
          </a:p>
          <a:p>
            <a:pPr lvl="1" algn="just"/>
            <a:r>
              <a:rPr lang="tr-TR" dirty="0" smtClean="0"/>
              <a:t>Eğer iki sinyal arası artış değeri, ilgili </a:t>
            </a:r>
            <a:r>
              <a:rPr lang="tr-TR" dirty="0" err="1" smtClean="0"/>
              <a:t>Timer’ın</a:t>
            </a:r>
            <a:r>
              <a:rPr lang="tr-TR" dirty="0" smtClean="0"/>
              <a:t> Auto-</a:t>
            </a:r>
            <a:r>
              <a:rPr lang="tr-TR" dirty="0" err="1" smtClean="0"/>
              <a:t>reload</a:t>
            </a:r>
            <a:r>
              <a:rPr lang="tr-TR" dirty="0" smtClean="0"/>
              <a:t> değerinden fazla ise geçen her bir «</a:t>
            </a:r>
            <a:r>
              <a:rPr lang="tr-TR" dirty="0" err="1" smtClean="0"/>
              <a:t>overflow</a:t>
            </a:r>
            <a:r>
              <a:rPr lang="tr-TR" dirty="0" smtClean="0"/>
              <a:t>» sayılmalıdır</a:t>
            </a:r>
            <a:endParaRPr lang="tr-TR" dirty="0"/>
          </a:p>
        </p:txBody>
      </p:sp>
    </p:spTree>
    <p:extLst>
      <p:ext uri="{BB962C8B-B14F-4D97-AF65-F5344CB8AC3E}">
        <p14:creationId xmlns:p14="http://schemas.microsoft.com/office/powerpoint/2010/main" val="3507334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Kronometre Deneyi</a:t>
            </a:r>
            <a:endParaRPr lang="tr-TR" dirty="0"/>
          </a:p>
        </p:txBody>
      </p:sp>
      <p:sp>
        <p:nvSpPr>
          <p:cNvPr id="3" name="İçerik Yer Tutucusu 2"/>
          <p:cNvSpPr>
            <a:spLocks noGrp="1"/>
          </p:cNvSpPr>
          <p:nvPr>
            <p:ph idx="1"/>
          </p:nvPr>
        </p:nvSpPr>
        <p:spPr>
          <a:xfrm>
            <a:off x="1154954" y="2603500"/>
            <a:ext cx="9618149" cy="3416300"/>
          </a:xfrm>
        </p:spPr>
        <p:txBody>
          <a:bodyPr/>
          <a:lstStyle/>
          <a:p>
            <a:r>
              <a:rPr lang="tr-TR" dirty="0" smtClean="0"/>
              <a:t>Bu deneyde iki buton sinyali arasındaki geçen zaman ölçülecektir</a:t>
            </a:r>
          </a:p>
          <a:p>
            <a:r>
              <a:rPr lang="tr-TR" dirty="0" smtClean="0"/>
              <a:t>Öncelikle hangi </a:t>
            </a:r>
            <a:r>
              <a:rPr lang="tr-TR" dirty="0" err="1" smtClean="0"/>
              <a:t>Timer</a:t>
            </a:r>
            <a:r>
              <a:rPr lang="tr-TR" dirty="0" smtClean="0"/>
              <a:t> ve bu </a:t>
            </a:r>
            <a:r>
              <a:rPr lang="tr-TR" dirty="0" err="1" smtClean="0"/>
              <a:t>timer’ın</a:t>
            </a:r>
            <a:r>
              <a:rPr lang="tr-TR" dirty="0" smtClean="0"/>
              <a:t> hangi kanalı kullanılacak belirlenmelidir</a:t>
            </a:r>
          </a:p>
          <a:p>
            <a:r>
              <a:rPr lang="tr-TR" dirty="0" smtClean="0"/>
              <a:t>Seçilen </a:t>
            </a:r>
            <a:r>
              <a:rPr lang="tr-TR" dirty="0" err="1" smtClean="0"/>
              <a:t>timer’ın</a:t>
            </a:r>
            <a:r>
              <a:rPr lang="tr-TR" dirty="0" smtClean="0"/>
              <a:t> frekansı bir yere not edilmelidir</a:t>
            </a:r>
          </a:p>
          <a:p>
            <a:r>
              <a:rPr lang="tr-TR" dirty="0" err="1" smtClean="0"/>
              <a:t>Timer’ın</a:t>
            </a:r>
            <a:r>
              <a:rPr lang="tr-TR" dirty="0" smtClean="0"/>
              <a:t> kaç bit olduğu önemlidir. Bu </a:t>
            </a:r>
            <a:r>
              <a:rPr lang="tr-TR" dirty="0" err="1" smtClean="0"/>
              <a:t>overflow’ların</a:t>
            </a:r>
            <a:r>
              <a:rPr lang="tr-TR" dirty="0" smtClean="0"/>
              <a:t> hesaba katılmasında kullanılacaktır</a:t>
            </a:r>
            <a:endParaRPr lang="tr-TR" dirty="0"/>
          </a:p>
        </p:txBody>
      </p:sp>
    </p:spTree>
    <p:extLst>
      <p:ext uri="{BB962C8B-B14F-4D97-AF65-F5344CB8AC3E}">
        <p14:creationId xmlns:p14="http://schemas.microsoft.com/office/powerpoint/2010/main" val="309949946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7250" y="333265"/>
            <a:ext cx="11343315" cy="5972941"/>
          </a:xfrm>
        </p:spPr>
      </p:pic>
    </p:spTree>
    <p:extLst>
      <p:ext uri="{BB962C8B-B14F-4D97-AF65-F5344CB8AC3E}">
        <p14:creationId xmlns:p14="http://schemas.microsoft.com/office/powerpoint/2010/main" val="27486785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525" y="270203"/>
            <a:ext cx="11466165" cy="5909880"/>
          </a:xfrm>
        </p:spPr>
      </p:pic>
    </p:spTree>
    <p:extLst>
      <p:ext uri="{BB962C8B-B14F-4D97-AF65-F5344CB8AC3E}">
        <p14:creationId xmlns:p14="http://schemas.microsoft.com/office/powerpoint/2010/main" val="21559919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445" y="429249"/>
            <a:ext cx="11435693" cy="6045123"/>
          </a:xfrm>
        </p:spPr>
      </p:pic>
    </p:spTree>
    <p:extLst>
      <p:ext uri="{BB962C8B-B14F-4D97-AF65-F5344CB8AC3E}">
        <p14:creationId xmlns:p14="http://schemas.microsoft.com/office/powerpoint/2010/main" val="17271841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7143" y="343775"/>
            <a:ext cx="11363933" cy="5846817"/>
          </a:xfrm>
        </p:spPr>
      </p:pic>
    </p:spTree>
    <p:extLst>
      <p:ext uri="{BB962C8B-B14F-4D97-AF65-F5344CB8AC3E}">
        <p14:creationId xmlns:p14="http://schemas.microsoft.com/office/powerpoint/2010/main" val="29619359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0458" y="291223"/>
            <a:ext cx="11441128" cy="6088555"/>
          </a:xfrm>
        </p:spPr>
      </p:pic>
    </p:spTree>
    <p:extLst>
      <p:ext uri="{BB962C8B-B14F-4D97-AF65-F5344CB8AC3E}">
        <p14:creationId xmlns:p14="http://schemas.microsoft.com/office/powerpoint/2010/main" val="4632621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0902" y="343775"/>
            <a:ext cx="11573235" cy="5857327"/>
          </a:xfrm>
        </p:spPr>
      </p:pic>
    </p:spTree>
    <p:extLst>
      <p:ext uri="{BB962C8B-B14F-4D97-AF65-F5344CB8AC3E}">
        <p14:creationId xmlns:p14="http://schemas.microsoft.com/office/powerpoint/2010/main" val="27149279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Timer</a:t>
            </a:r>
            <a:r>
              <a:rPr lang="tr-TR" dirty="0" smtClean="0"/>
              <a:t>/Counter</a:t>
            </a:r>
            <a:endParaRPr lang="tr-TR" dirty="0"/>
          </a:p>
        </p:txBody>
      </p:sp>
      <p:sp>
        <p:nvSpPr>
          <p:cNvPr id="3" name="İçerik Yer Tutucusu 2"/>
          <p:cNvSpPr>
            <a:spLocks noGrp="1"/>
          </p:cNvSpPr>
          <p:nvPr>
            <p:ph idx="1"/>
          </p:nvPr>
        </p:nvSpPr>
        <p:spPr>
          <a:xfrm>
            <a:off x="304800" y="2375338"/>
            <a:ext cx="11382703" cy="3644462"/>
          </a:xfrm>
        </p:spPr>
        <p:txBody>
          <a:bodyPr/>
          <a:lstStyle/>
          <a:p>
            <a:pPr algn="just"/>
            <a:r>
              <a:rPr lang="tr-TR" dirty="0" err="1" smtClean="0"/>
              <a:t>Timer’lar</a:t>
            </a:r>
            <a:r>
              <a:rPr lang="tr-TR" dirty="0" smtClean="0"/>
              <a:t> ana programdan bağımsız çalışır yani başka bir değişle ikisi arsasında bir </a:t>
            </a:r>
            <a:r>
              <a:rPr lang="tr-TR" dirty="0" err="1" smtClean="0"/>
              <a:t>senkronluk</a:t>
            </a:r>
            <a:r>
              <a:rPr lang="tr-TR" dirty="0" smtClean="0"/>
              <a:t> yoktur</a:t>
            </a:r>
          </a:p>
          <a:p>
            <a:pPr algn="just"/>
            <a:r>
              <a:rPr lang="tr-TR" dirty="0" smtClean="0"/>
              <a:t>Bu da MPU/MCU uygulamalarında daha stabil/hızlı (</a:t>
            </a:r>
            <a:r>
              <a:rPr lang="tr-TR" dirty="0" err="1" smtClean="0"/>
              <a:t>responsive</a:t>
            </a:r>
            <a:r>
              <a:rPr lang="tr-TR" dirty="0" smtClean="0"/>
              <a:t>) uygulamalar geliştirmeye imkan sağlar</a:t>
            </a:r>
          </a:p>
          <a:p>
            <a:pPr algn="just"/>
            <a:r>
              <a:rPr lang="tr-TR" dirty="0" smtClean="0"/>
              <a:t>Bir uygulama </a:t>
            </a:r>
            <a:r>
              <a:rPr lang="tr-TR" dirty="0" err="1" smtClean="0"/>
              <a:t>timer’ları</a:t>
            </a:r>
            <a:r>
              <a:rPr lang="tr-TR" dirty="0" smtClean="0"/>
              <a:t> kendi içinde kullanabilir. </a:t>
            </a:r>
            <a:r>
              <a:rPr lang="tr-TR" dirty="0" err="1" smtClean="0"/>
              <a:t>Timer’ların</a:t>
            </a:r>
            <a:r>
              <a:rPr lang="tr-TR" dirty="0" smtClean="0"/>
              <a:t> durumunu belirli aralıklarla kendisi kontrol edebileceği gibi (</a:t>
            </a:r>
            <a:r>
              <a:rPr lang="tr-TR" dirty="0" err="1" smtClean="0"/>
              <a:t>polling</a:t>
            </a:r>
            <a:r>
              <a:rPr lang="tr-TR" dirty="0" smtClean="0"/>
              <a:t>) bunu otomatik olarak da yapabilir (</a:t>
            </a:r>
            <a:r>
              <a:rPr lang="tr-TR" dirty="0" err="1" smtClean="0"/>
              <a:t>interrupt</a:t>
            </a:r>
            <a:r>
              <a:rPr lang="tr-TR" dirty="0"/>
              <a:t> </a:t>
            </a:r>
            <a:r>
              <a:rPr lang="tr-TR" dirty="0" smtClean="0"/>
              <a:t>kullanarak)</a:t>
            </a:r>
          </a:p>
          <a:p>
            <a:pPr algn="just"/>
            <a:r>
              <a:rPr lang="tr-TR" dirty="0" err="1" smtClean="0"/>
              <a:t>Interrupt</a:t>
            </a:r>
            <a:r>
              <a:rPr lang="tr-TR" dirty="0" smtClean="0"/>
              <a:t> </a:t>
            </a:r>
            <a:r>
              <a:rPr lang="tr-TR" dirty="0" err="1" smtClean="0"/>
              <a:t>modda</a:t>
            </a:r>
            <a:r>
              <a:rPr lang="tr-TR" dirty="0" smtClean="0"/>
              <a:t> kullanıldığında, </a:t>
            </a:r>
            <a:r>
              <a:rPr lang="tr-TR" dirty="0" err="1" smtClean="0"/>
              <a:t>timer’lar</a:t>
            </a:r>
            <a:r>
              <a:rPr lang="tr-TR" dirty="0" smtClean="0"/>
              <a:t> ilgili süre tamamlandığında bir kesme sinyali üretirler ve sinyal ile ana program durdurulur ve Kesme Hizmet Rutini (ISR) adı verilen ve daha önce yazılımcı tarafından hazırlanmış alt programı otomatik olarak çalıştırır. ISR tamamlandıktan sonra ana programa kaldığı yerden devam edilir</a:t>
            </a:r>
            <a:endParaRPr lang="tr-TR" dirty="0"/>
          </a:p>
        </p:txBody>
      </p:sp>
      <p:pic>
        <p:nvPicPr>
          <p:cNvPr id="4" name="Resim 3"/>
          <p:cNvPicPr>
            <a:picLocks noChangeAspect="1"/>
          </p:cNvPicPr>
          <p:nvPr/>
        </p:nvPicPr>
        <p:blipFill>
          <a:blip r:embed="rId2"/>
          <a:stretch>
            <a:fillRect/>
          </a:stretch>
        </p:blipFill>
        <p:spPr>
          <a:xfrm>
            <a:off x="7940565" y="4983132"/>
            <a:ext cx="3210911" cy="1731374"/>
          </a:xfrm>
          <a:prstGeom prst="rect">
            <a:avLst/>
          </a:prstGeom>
        </p:spPr>
      </p:pic>
    </p:spTree>
    <p:extLst>
      <p:ext uri="{BB962C8B-B14F-4D97-AF65-F5344CB8AC3E}">
        <p14:creationId xmlns:p14="http://schemas.microsoft.com/office/powerpoint/2010/main" val="21854615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853" y="396326"/>
            <a:ext cx="11412753" cy="5584059"/>
          </a:xfrm>
        </p:spPr>
      </p:pic>
    </p:spTree>
    <p:extLst>
      <p:ext uri="{BB962C8B-B14F-4D97-AF65-F5344CB8AC3E}">
        <p14:creationId xmlns:p14="http://schemas.microsoft.com/office/powerpoint/2010/main" val="337929365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445" y="251619"/>
            <a:ext cx="11509265" cy="5539581"/>
          </a:xfrm>
        </p:spPr>
      </p:pic>
    </p:spTree>
    <p:extLst>
      <p:ext uri="{BB962C8B-B14F-4D97-AF65-F5344CB8AC3E}">
        <p14:creationId xmlns:p14="http://schemas.microsoft.com/office/powerpoint/2010/main" val="152802181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996" y="304265"/>
            <a:ext cx="11561818" cy="5686631"/>
          </a:xfrm>
        </p:spPr>
      </p:pic>
    </p:spTree>
    <p:extLst>
      <p:ext uri="{BB962C8B-B14F-4D97-AF65-F5344CB8AC3E}">
        <p14:creationId xmlns:p14="http://schemas.microsoft.com/office/powerpoint/2010/main" val="254374268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2023" y="285997"/>
            <a:ext cx="11637283" cy="6204169"/>
          </a:xfrm>
        </p:spPr>
      </p:pic>
    </p:spTree>
    <p:extLst>
      <p:ext uri="{BB962C8B-B14F-4D97-AF65-F5344CB8AC3E}">
        <p14:creationId xmlns:p14="http://schemas.microsoft.com/office/powerpoint/2010/main" val="30773899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9929" y="196630"/>
            <a:ext cx="11650333" cy="5836307"/>
          </a:xfrm>
        </p:spPr>
      </p:pic>
    </p:spTree>
    <p:extLst>
      <p:ext uri="{BB962C8B-B14F-4D97-AF65-F5344CB8AC3E}">
        <p14:creationId xmlns:p14="http://schemas.microsoft.com/office/powerpoint/2010/main" val="77526947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6223" y="144078"/>
            <a:ext cx="11743018" cy="6204169"/>
          </a:xfrm>
        </p:spPr>
      </p:pic>
    </p:spTree>
    <p:extLst>
      <p:ext uri="{BB962C8B-B14F-4D97-AF65-F5344CB8AC3E}">
        <p14:creationId xmlns:p14="http://schemas.microsoft.com/office/powerpoint/2010/main" val="158631893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Pulse-Width</a:t>
            </a:r>
            <a:r>
              <a:rPr lang="tr-TR" dirty="0" smtClean="0"/>
              <a:t> </a:t>
            </a:r>
            <a:r>
              <a:rPr lang="tr-TR" dirty="0" err="1" smtClean="0"/>
              <a:t>Modulation</a:t>
            </a:r>
            <a:r>
              <a:rPr lang="tr-TR" dirty="0" smtClean="0"/>
              <a:t> –PWM </a:t>
            </a:r>
            <a:r>
              <a:rPr lang="tr-TR" dirty="0" err="1" smtClean="0"/>
              <a:t>Mode</a:t>
            </a:r>
            <a:endParaRPr lang="tr-TR" dirty="0"/>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83" y="3000376"/>
            <a:ext cx="4072829" cy="2348566"/>
          </a:xfrm>
          <a:prstGeom prst="rect">
            <a:avLst/>
          </a:prstGeom>
        </p:spPr>
      </p:pic>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346" y="2882722"/>
            <a:ext cx="3445163" cy="2583873"/>
          </a:xfrm>
          <a:prstGeom prst="rect">
            <a:avLst/>
          </a:prstGeom>
        </p:spPr>
      </p:pic>
      <p:pic>
        <p:nvPicPr>
          <p:cNvPr id="7" name="Resi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4649" y="2882722"/>
            <a:ext cx="4270951" cy="2410922"/>
          </a:xfrm>
          <a:prstGeom prst="rect">
            <a:avLst/>
          </a:prstGeom>
        </p:spPr>
      </p:pic>
    </p:spTree>
    <p:extLst>
      <p:ext uri="{BB962C8B-B14F-4D97-AF65-F5344CB8AC3E}">
        <p14:creationId xmlns:p14="http://schemas.microsoft.com/office/powerpoint/2010/main" val="3453848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PWM</a:t>
            </a:r>
            <a:endParaRPr lang="tr-TR" dirty="0"/>
          </a:p>
        </p:txBody>
      </p:sp>
      <p:pic>
        <p:nvPicPr>
          <p:cNvPr id="4" name="Resim 3"/>
          <p:cNvPicPr>
            <a:picLocks noChangeAspect="1"/>
          </p:cNvPicPr>
          <p:nvPr/>
        </p:nvPicPr>
        <p:blipFill>
          <a:blip r:embed="rId2"/>
          <a:stretch>
            <a:fillRect/>
          </a:stretch>
        </p:blipFill>
        <p:spPr>
          <a:xfrm>
            <a:off x="264536" y="2281802"/>
            <a:ext cx="5064845" cy="2655167"/>
          </a:xfrm>
          <a:prstGeom prst="rect">
            <a:avLst/>
          </a:prstGeom>
        </p:spPr>
      </p:pic>
      <p:pic>
        <p:nvPicPr>
          <p:cNvPr id="5" name="Resim 4"/>
          <p:cNvPicPr>
            <a:picLocks noChangeAspect="1"/>
          </p:cNvPicPr>
          <p:nvPr/>
        </p:nvPicPr>
        <p:blipFill>
          <a:blip r:embed="rId3"/>
          <a:stretch>
            <a:fillRect/>
          </a:stretch>
        </p:blipFill>
        <p:spPr>
          <a:xfrm>
            <a:off x="6889460" y="2295230"/>
            <a:ext cx="4406613" cy="2501359"/>
          </a:xfrm>
          <a:prstGeom prst="rect">
            <a:avLst/>
          </a:prstGeom>
        </p:spPr>
      </p:pic>
      <p:pic>
        <p:nvPicPr>
          <p:cNvPr id="6" name="Resim 5"/>
          <p:cNvPicPr>
            <a:picLocks noChangeAspect="1"/>
          </p:cNvPicPr>
          <p:nvPr/>
        </p:nvPicPr>
        <p:blipFill>
          <a:blip r:embed="rId4"/>
          <a:stretch>
            <a:fillRect/>
          </a:stretch>
        </p:blipFill>
        <p:spPr>
          <a:xfrm>
            <a:off x="3890052" y="4936969"/>
            <a:ext cx="5369360" cy="1760007"/>
          </a:xfrm>
          <a:prstGeom prst="rect">
            <a:avLst/>
          </a:prstGeom>
        </p:spPr>
      </p:pic>
    </p:spTree>
    <p:extLst>
      <p:ext uri="{BB962C8B-B14F-4D97-AF65-F5344CB8AC3E}">
        <p14:creationId xmlns:p14="http://schemas.microsoft.com/office/powerpoint/2010/main" val="16888041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Temel PWM prensibi</a:t>
            </a:r>
            <a:endParaRPr lang="tr-TR" dirty="0"/>
          </a:p>
        </p:txBody>
      </p:sp>
      <p:pic>
        <p:nvPicPr>
          <p:cNvPr id="4" name="Resim 3"/>
          <p:cNvPicPr>
            <a:picLocks noChangeAspect="1"/>
          </p:cNvPicPr>
          <p:nvPr/>
        </p:nvPicPr>
        <p:blipFill>
          <a:blip r:embed="rId2"/>
          <a:stretch>
            <a:fillRect/>
          </a:stretch>
        </p:blipFill>
        <p:spPr>
          <a:xfrm>
            <a:off x="449973" y="1543997"/>
            <a:ext cx="11332123" cy="4898844"/>
          </a:xfrm>
          <a:prstGeom prst="rect">
            <a:avLst/>
          </a:prstGeom>
        </p:spPr>
      </p:pic>
    </p:spTree>
    <p:extLst>
      <p:ext uri="{BB962C8B-B14F-4D97-AF65-F5344CB8AC3E}">
        <p14:creationId xmlns:p14="http://schemas.microsoft.com/office/powerpoint/2010/main" val="264582813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PWM ‘in ana parametreleri</a:t>
            </a:r>
            <a:endParaRPr lang="tr-TR" dirty="0"/>
          </a:p>
        </p:txBody>
      </p:sp>
      <mc:AlternateContent xmlns:mc="http://schemas.openxmlformats.org/markup-compatibility/2006" xmlns:a14="http://schemas.microsoft.com/office/drawing/2010/main">
        <mc:Choice Requires="a14">
          <p:sp>
            <p:nvSpPr>
              <p:cNvPr id="4" name="Metin kutusu 3"/>
              <p:cNvSpPr txBox="1"/>
              <p:nvPr/>
            </p:nvSpPr>
            <p:spPr>
              <a:xfrm>
                <a:off x="558736" y="2814076"/>
                <a:ext cx="2969211" cy="5677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tr-TR"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𝑃𝑊𝑀</m:t>
                          </m:r>
                        </m:sub>
                      </m:sSub>
                      <m:r>
                        <a:rPr lang="tr-TR" i="1" smtClean="0">
                          <a:latin typeface="Cambria Math" panose="02040503050406030204" pitchFamily="18" charset="0"/>
                        </a:rPr>
                        <m:t>=</m:t>
                      </m:r>
                      <m:f>
                        <m:fPr>
                          <m:ctrlPr>
                            <a:rPr lang="tr-TR" i="1" smtClean="0">
                              <a:latin typeface="Cambria Math" panose="02040503050406030204" pitchFamily="18" charset="0"/>
                            </a:rPr>
                          </m:ctrlPr>
                        </m:fPr>
                        <m:num>
                          <m:sSub>
                            <m:sSubPr>
                              <m:ctrlPr>
                                <a:rPr lang="tr-TR" i="1" smtClean="0">
                                  <a:latin typeface="Cambria Math" panose="02040503050406030204" pitchFamily="18" charset="0"/>
                                </a:rPr>
                              </m:ctrlPr>
                            </m:sSubPr>
                            <m:e>
                              <m:r>
                                <a:rPr lang="tr-TR" b="0" i="1" smtClean="0">
                                  <a:latin typeface="Cambria Math" panose="02040503050406030204" pitchFamily="18" charset="0"/>
                                </a:rPr>
                                <m:t>𝐹</m:t>
                              </m:r>
                            </m:e>
                            <m:sub>
                              <m:r>
                                <a:rPr lang="tr-TR" b="0" i="1" smtClean="0">
                                  <a:latin typeface="Cambria Math" panose="02040503050406030204" pitchFamily="18" charset="0"/>
                                </a:rPr>
                                <m:t>𝑇𝑖𝑚𝑒𝑟𝐶𝑙𝑜𝑐𝑘</m:t>
                              </m:r>
                            </m:sub>
                          </m:sSub>
                        </m:num>
                        <m:den>
                          <m:r>
                            <a:rPr lang="tr-TR" b="0" i="1" smtClean="0">
                              <a:latin typeface="Cambria Math" panose="02040503050406030204" pitchFamily="18" charset="0"/>
                            </a:rPr>
                            <m:t>(</m:t>
                          </m:r>
                          <m:r>
                            <a:rPr lang="tr-TR" b="0" i="1" smtClean="0">
                              <a:latin typeface="Cambria Math" panose="02040503050406030204" pitchFamily="18" charset="0"/>
                            </a:rPr>
                            <m:t>𝐴𝑅𝑅</m:t>
                          </m:r>
                          <m:r>
                            <a:rPr lang="tr-TR" b="0" i="1" smtClean="0">
                              <a:latin typeface="Cambria Math" panose="02040503050406030204" pitchFamily="18" charset="0"/>
                            </a:rPr>
                            <m:t>+1)(</m:t>
                          </m:r>
                          <m:r>
                            <a:rPr lang="tr-TR" b="0" i="1" smtClean="0">
                              <a:latin typeface="Cambria Math" panose="02040503050406030204" pitchFamily="18" charset="0"/>
                            </a:rPr>
                            <m:t>𝑃𝑆𝐶</m:t>
                          </m:r>
                          <m:r>
                            <a:rPr lang="tr-TR" b="0" i="1" smtClean="0">
                              <a:latin typeface="Cambria Math" panose="02040503050406030204" pitchFamily="18" charset="0"/>
                            </a:rPr>
                            <m:t>+1)</m:t>
                          </m:r>
                        </m:den>
                      </m:f>
                    </m:oMath>
                  </m:oMathPara>
                </a14:m>
                <a:endParaRPr lang="tr-TR" dirty="0"/>
              </a:p>
            </p:txBody>
          </p:sp>
        </mc:Choice>
        <mc:Fallback xmlns="">
          <p:sp>
            <p:nvSpPr>
              <p:cNvPr id="4" name="Metin kutusu 3"/>
              <p:cNvSpPr txBox="1">
                <a:spLocks noRot="1" noChangeAspect="1" noMove="1" noResize="1" noEditPoints="1" noAdjustHandles="1" noChangeArrowheads="1" noChangeShapeType="1" noTextEdit="1"/>
              </p:cNvSpPr>
              <p:nvPr/>
            </p:nvSpPr>
            <p:spPr>
              <a:xfrm>
                <a:off x="558736" y="2814076"/>
                <a:ext cx="2969211" cy="567720"/>
              </a:xfrm>
              <a:prstGeom prst="rect">
                <a:avLst/>
              </a:prstGeom>
              <a:blipFill>
                <a:blip r:embed="rId2"/>
                <a:stretch>
                  <a:fillRect/>
                </a:stretch>
              </a:blipFill>
            </p:spPr>
            <p:txBody>
              <a:bodyPr/>
              <a:lstStyle/>
              <a:p>
                <a:r>
                  <a:rPr lang="tr-TR">
                    <a:noFill/>
                  </a:rPr>
                  <a:t> </a:t>
                </a:r>
              </a:p>
            </p:txBody>
          </p:sp>
        </mc:Fallback>
      </mc:AlternateContent>
      <p:pic>
        <p:nvPicPr>
          <p:cNvPr id="5" name="Resim 4"/>
          <p:cNvPicPr>
            <a:picLocks noChangeAspect="1"/>
          </p:cNvPicPr>
          <p:nvPr/>
        </p:nvPicPr>
        <p:blipFill>
          <a:blip r:embed="rId3"/>
          <a:stretch>
            <a:fillRect/>
          </a:stretch>
        </p:blipFill>
        <p:spPr>
          <a:xfrm>
            <a:off x="0" y="3657099"/>
            <a:ext cx="3924723" cy="2185436"/>
          </a:xfrm>
          <a:prstGeom prst="rect">
            <a:avLst/>
          </a:prstGeom>
        </p:spPr>
      </p:pic>
      <mc:AlternateContent xmlns:mc="http://schemas.openxmlformats.org/markup-compatibility/2006" xmlns:a14="http://schemas.microsoft.com/office/drawing/2010/main">
        <mc:Choice Requires="a14">
          <p:sp>
            <p:nvSpPr>
              <p:cNvPr id="6" name="Metin kutusu 5"/>
              <p:cNvSpPr txBox="1"/>
              <p:nvPr/>
            </p:nvSpPr>
            <p:spPr>
              <a:xfrm>
                <a:off x="4428092" y="2814076"/>
                <a:ext cx="3063403"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tr-TR" i="1" smtClean="0">
                          <a:latin typeface="Cambria Math" panose="02040503050406030204" pitchFamily="18" charset="0"/>
                        </a:rPr>
                        <m:t>𝐷</m:t>
                      </m:r>
                      <m:r>
                        <a:rPr lang="tr-TR" b="0" i="1" smtClean="0">
                          <a:latin typeface="Cambria Math" panose="02040503050406030204" pitchFamily="18" charset="0"/>
                        </a:rPr>
                        <m:t>𝑢𝑡𝑦𝐶𝑦𝑐𝑙𝑒</m:t>
                      </m:r>
                      <m:r>
                        <a:rPr lang="tr-TR" b="0" i="1" smtClean="0">
                          <a:latin typeface="Cambria Math" panose="02040503050406030204" pitchFamily="18" charset="0"/>
                        </a:rPr>
                        <m:t> </m:t>
                      </m:r>
                      <m:d>
                        <m:dPr>
                          <m:ctrlPr>
                            <a:rPr lang="tr-TR" b="0" i="1" smtClean="0">
                              <a:latin typeface="Cambria Math" panose="02040503050406030204" pitchFamily="18" charset="0"/>
                            </a:rPr>
                          </m:ctrlPr>
                        </m:dPr>
                        <m:e>
                          <m:r>
                            <a:rPr lang="tr-TR" b="0" i="1" smtClean="0">
                              <a:latin typeface="Cambria Math" panose="02040503050406030204" pitchFamily="18" charset="0"/>
                            </a:rPr>
                            <m:t>%</m:t>
                          </m:r>
                        </m:e>
                      </m:d>
                      <m:r>
                        <a:rPr lang="tr-TR" i="1" smtClean="0">
                          <a:latin typeface="Cambria Math" panose="02040503050406030204" pitchFamily="18" charset="0"/>
                        </a:rPr>
                        <m:t>=</m:t>
                      </m:r>
                      <m:f>
                        <m:fPr>
                          <m:ctrlPr>
                            <a:rPr lang="tr-TR" i="1" smtClean="0">
                              <a:latin typeface="Cambria Math" panose="02040503050406030204" pitchFamily="18" charset="0"/>
                            </a:rPr>
                          </m:ctrlPr>
                        </m:fPr>
                        <m:num>
                          <m:r>
                            <a:rPr lang="tr-TR" b="0" i="1" smtClean="0">
                              <a:latin typeface="Cambria Math" panose="02040503050406030204" pitchFamily="18" charset="0"/>
                            </a:rPr>
                            <m:t>𝐶𝐶𝑅𝑥</m:t>
                          </m:r>
                        </m:num>
                        <m:den>
                          <m:r>
                            <a:rPr lang="tr-TR" b="0" i="1" smtClean="0">
                              <a:latin typeface="Cambria Math" panose="02040503050406030204" pitchFamily="18" charset="0"/>
                            </a:rPr>
                            <m:t>𝐴𝑅𝑅𝑥</m:t>
                          </m:r>
                        </m:den>
                      </m:f>
                      <m:r>
                        <a:rPr lang="tr-TR" b="0" i="1" smtClean="0">
                          <a:latin typeface="Cambria Math" panose="02040503050406030204" pitchFamily="18" charset="0"/>
                        </a:rPr>
                        <m:t>∗100</m:t>
                      </m:r>
                    </m:oMath>
                  </m:oMathPara>
                </a14:m>
                <a:endParaRPr lang="tr-TR" dirty="0"/>
              </a:p>
            </p:txBody>
          </p:sp>
        </mc:Choice>
        <mc:Fallback xmlns="">
          <p:sp>
            <p:nvSpPr>
              <p:cNvPr id="6" name="Metin kutusu 5"/>
              <p:cNvSpPr txBox="1">
                <a:spLocks noRot="1" noChangeAspect="1" noMove="1" noResize="1" noEditPoints="1" noAdjustHandles="1" noChangeArrowheads="1" noChangeShapeType="1" noTextEdit="1"/>
              </p:cNvSpPr>
              <p:nvPr/>
            </p:nvSpPr>
            <p:spPr>
              <a:xfrm>
                <a:off x="4428092" y="2814076"/>
                <a:ext cx="3063403" cy="520399"/>
              </a:xfrm>
              <a:prstGeom prst="rect">
                <a:avLst/>
              </a:prstGeom>
              <a:blipFill>
                <a:blip r:embed="rId4"/>
                <a:stretch>
                  <a:fillRect/>
                </a:stretch>
              </a:blipFill>
            </p:spPr>
            <p:txBody>
              <a:bodyPr/>
              <a:lstStyle/>
              <a:p>
                <a:r>
                  <a:rPr lang="tr-TR">
                    <a:noFill/>
                  </a:rPr>
                  <a:t> </a:t>
                </a:r>
              </a:p>
            </p:txBody>
          </p:sp>
        </mc:Fallback>
      </mc:AlternateContent>
      <p:pic>
        <p:nvPicPr>
          <p:cNvPr id="8" name="Resim 7"/>
          <p:cNvPicPr>
            <a:picLocks noChangeAspect="1"/>
          </p:cNvPicPr>
          <p:nvPr/>
        </p:nvPicPr>
        <p:blipFill>
          <a:blip r:embed="rId5"/>
          <a:stretch>
            <a:fillRect/>
          </a:stretch>
        </p:blipFill>
        <p:spPr>
          <a:xfrm>
            <a:off x="4349040" y="3779595"/>
            <a:ext cx="3529514" cy="1940443"/>
          </a:xfrm>
          <a:prstGeom prst="rect">
            <a:avLst/>
          </a:prstGeom>
        </p:spPr>
      </p:pic>
      <p:pic>
        <p:nvPicPr>
          <p:cNvPr id="9" name="Resim 8"/>
          <p:cNvPicPr>
            <a:picLocks noChangeAspect="1"/>
          </p:cNvPicPr>
          <p:nvPr/>
        </p:nvPicPr>
        <p:blipFill>
          <a:blip r:embed="rId6"/>
          <a:stretch>
            <a:fillRect/>
          </a:stretch>
        </p:blipFill>
        <p:spPr>
          <a:xfrm>
            <a:off x="8302871" y="3916378"/>
            <a:ext cx="3545828" cy="2311167"/>
          </a:xfrm>
          <a:prstGeom prst="rect">
            <a:avLst/>
          </a:prstGeom>
        </p:spPr>
      </p:pic>
      <mc:AlternateContent xmlns:mc="http://schemas.openxmlformats.org/markup-compatibility/2006" xmlns:a14="http://schemas.microsoft.com/office/drawing/2010/main">
        <mc:Choice Requires="a14">
          <p:sp>
            <p:nvSpPr>
              <p:cNvPr id="10" name="Metin kutusu 9"/>
              <p:cNvSpPr txBox="1"/>
              <p:nvPr/>
            </p:nvSpPr>
            <p:spPr>
              <a:xfrm>
                <a:off x="8605927" y="2699429"/>
                <a:ext cx="2702150" cy="57618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tr-TR" i="1" smtClean="0">
                          <a:latin typeface="Cambria Math" panose="02040503050406030204" pitchFamily="18" charset="0"/>
                        </a:rPr>
                        <m:t>R</m:t>
                      </m:r>
                      <m:r>
                        <a:rPr lang="tr-TR" b="0" i="1" smtClean="0">
                          <a:latin typeface="Cambria Math" panose="02040503050406030204" pitchFamily="18" charset="0"/>
                        </a:rPr>
                        <m:t>𝑒𝑠𝑜𝑙𝑢𝑡𝑖𝑛</m:t>
                      </m:r>
                      <m:r>
                        <a:rPr lang="tr-TR" i="1" smtClean="0">
                          <a:latin typeface="Cambria Math" panose="02040503050406030204" pitchFamily="18" charset="0"/>
                        </a:rPr>
                        <m:t>=</m:t>
                      </m:r>
                      <m:f>
                        <m:fPr>
                          <m:ctrlPr>
                            <a:rPr lang="tr-TR" i="1" smtClean="0">
                              <a:latin typeface="Cambria Math" panose="02040503050406030204" pitchFamily="18" charset="0"/>
                            </a:rPr>
                          </m:ctrlPr>
                        </m:fPr>
                        <m:num>
                          <m:func>
                            <m:funcPr>
                              <m:ctrlPr>
                                <a:rPr lang="tr-TR" i="1" smtClean="0">
                                  <a:latin typeface="Cambria Math" panose="02040503050406030204" pitchFamily="18" charset="0"/>
                                </a:rPr>
                              </m:ctrlPr>
                            </m:funcPr>
                            <m:fName>
                              <m:r>
                                <m:rPr>
                                  <m:sty m:val="p"/>
                                </m:rPr>
                                <a:rPr lang="tr-TR" i="0" smtClean="0">
                                  <a:latin typeface="Cambria Math" panose="02040503050406030204" pitchFamily="18" charset="0"/>
                                </a:rPr>
                                <m:t>log</m:t>
                              </m:r>
                            </m:fName>
                            <m:e>
                              <m:r>
                                <a:rPr lang="tr-TR" b="0" i="1" smtClean="0">
                                  <a:latin typeface="Cambria Math" panose="02040503050406030204" pitchFamily="18" charset="0"/>
                                </a:rPr>
                                <m:t>(</m:t>
                              </m:r>
                              <m:r>
                                <a:rPr lang="tr-TR" b="0" i="1" smtClean="0">
                                  <a:latin typeface="Cambria Math" panose="02040503050406030204" pitchFamily="18" charset="0"/>
                                </a:rPr>
                                <m:t>𝐴𝑅𝑅</m:t>
                              </m:r>
                              <m:r>
                                <a:rPr lang="tr-TR" b="0" i="1" smtClean="0">
                                  <a:latin typeface="Cambria Math" panose="02040503050406030204" pitchFamily="18" charset="0"/>
                                </a:rPr>
                                <m:t>+1)</m:t>
                              </m:r>
                            </m:e>
                          </m:func>
                        </m:num>
                        <m:den>
                          <m:func>
                            <m:funcPr>
                              <m:ctrlPr>
                                <a:rPr lang="tr-TR" i="1" smtClean="0">
                                  <a:latin typeface="Cambria Math" panose="02040503050406030204" pitchFamily="18" charset="0"/>
                                </a:rPr>
                              </m:ctrlPr>
                            </m:funcPr>
                            <m:fName>
                              <m:r>
                                <m:rPr>
                                  <m:sty m:val="p"/>
                                </m:rPr>
                                <a:rPr lang="tr-TR" i="0" smtClean="0">
                                  <a:latin typeface="Cambria Math" panose="02040503050406030204" pitchFamily="18" charset="0"/>
                                </a:rPr>
                                <m:t>log</m:t>
                              </m:r>
                            </m:fName>
                            <m:e>
                              <m:r>
                                <a:rPr lang="tr-TR" b="0" i="1" smtClean="0">
                                  <a:latin typeface="Cambria Math" panose="02040503050406030204" pitchFamily="18" charset="0"/>
                                </a:rPr>
                                <m:t>2</m:t>
                              </m:r>
                            </m:e>
                          </m:func>
                        </m:den>
                      </m:f>
                    </m:oMath>
                  </m:oMathPara>
                </a14:m>
                <a:endParaRPr lang="tr-TR" dirty="0"/>
              </a:p>
            </p:txBody>
          </p:sp>
        </mc:Choice>
        <mc:Fallback xmlns="">
          <p:sp>
            <p:nvSpPr>
              <p:cNvPr id="10" name="Metin kutusu 9"/>
              <p:cNvSpPr txBox="1">
                <a:spLocks noRot="1" noChangeAspect="1" noMove="1" noResize="1" noEditPoints="1" noAdjustHandles="1" noChangeArrowheads="1" noChangeShapeType="1" noTextEdit="1"/>
              </p:cNvSpPr>
              <p:nvPr/>
            </p:nvSpPr>
            <p:spPr>
              <a:xfrm>
                <a:off x="8605927" y="2699429"/>
                <a:ext cx="2702150" cy="576183"/>
              </a:xfrm>
              <a:prstGeom prst="rect">
                <a:avLst/>
              </a:prstGeom>
              <a:blipFill>
                <a:blip r:embed="rId7"/>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0536662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Timer</a:t>
            </a:r>
            <a:r>
              <a:rPr lang="tr-TR" dirty="0" smtClean="0"/>
              <a:t>/Counter nerelerde kullanılır</a:t>
            </a:r>
            <a:endParaRPr lang="tr-TR" dirty="0"/>
          </a:p>
        </p:txBody>
      </p:sp>
      <p:sp>
        <p:nvSpPr>
          <p:cNvPr id="3" name="İçerik Yer Tutucusu 2"/>
          <p:cNvSpPr>
            <a:spLocks noGrp="1"/>
          </p:cNvSpPr>
          <p:nvPr>
            <p:ph idx="1"/>
          </p:nvPr>
        </p:nvSpPr>
        <p:spPr/>
        <p:txBody>
          <a:bodyPr/>
          <a:lstStyle/>
          <a:p>
            <a:r>
              <a:rPr lang="tr-TR" dirty="0" smtClean="0"/>
              <a:t>Zamanlamanın ihtiyaç duyulduğu her yerde</a:t>
            </a:r>
          </a:p>
          <a:p>
            <a:pPr lvl="1"/>
            <a:r>
              <a:rPr lang="tr-TR" dirty="0" smtClean="0"/>
              <a:t>Uygulamaların zaman paylaşımlı kullanılması</a:t>
            </a:r>
          </a:p>
          <a:p>
            <a:pPr lvl="1"/>
            <a:r>
              <a:rPr lang="tr-TR" dirty="0" smtClean="0"/>
              <a:t>Haberleşme</a:t>
            </a:r>
          </a:p>
          <a:p>
            <a:pPr lvl="1"/>
            <a:r>
              <a:rPr lang="tr-TR" dirty="0" smtClean="0"/>
              <a:t>Sensör sistemler</a:t>
            </a:r>
          </a:p>
          <a:p>
            <a:pPr lvl="1"/>
            <a:r>
              <a:rPr lang="tr-TR" dirty="0" smtClean="0"/>
              <a:t>Robotik sistemler</a:t>
            </a:r>
          </a:p>
          <a:p>
            <a:pPr lvl="1"/>
            <a:r>
              <a:rPr lang="tr-TR" dirty="0" smtClean="0"/>
              <a:t>Motor kontrol sistemleri</a:t>
            </a:r>
          </a:p>
          <a:p>
            <a:pPr lvl="1"/>
            <a:r>
              <a:rPr lang="tr-TR" dirty="0" smtClean="0"/>
              <a:t>Sinyalizasyon </a:t>
            </a:r>
          </a:p>
          <a:p>
            <a:pPr lvl="1"/>
            <a:r>
              <a:rPr lang="tr-TR" dirty="0" smtClean="0"/>
              <a:t>Farklı sinyallerin frekanslarını ölçmede</a:t>
            </a:r>
          </a:p>
          <a:p>
            <a:pPr lvl="1"/>
            <a:r>
              <a:rPr lang="tr-TR" dirty="0" smtClean="0"/>
              <a:t>ve daha bir çok farklı uygulamada</a:t>
            </a:r>
          </a:p>
          <a:p>
            <a:pPr lvl="1"/>
            <a:endParaRPr lang="tr-TR" dirty="0"/>
          </a:p>
        </p:txBody>
      </p:sp>
      <p:pic>
        <p:nvPicPr>
          <p:cNvPr id="4" name="Resim 3"/>
          <p:cNvPicPr>
            <a:picLocks noChangeAspect="1"/>
          </p:cNvPicPr>
          <p:nvPr/>
        </p:nvPicPr>
        <p:blipFill>
          <a:blip r:embed="rId2"/>
          <a:stretch>
            <a:fillRect/>
          </a:stretch>
        </p:blipFill>
        <p:spPr>
          <a:xfrm>
            <a:off x="9336963" y="2239524"/>
            <a:ext cx="2409825" cy="1895475"/>
          </a:xfrm>
          <a:prstGeom prst="rect">
            <a:avLst/>
          </a:prstGeom>
        </p:spPr>
      </p:pic>
    </p:spTree>
    <p:extLst>
      <p:ext uri="{BB962C8B-B14F-4D97-AF65-F5344CB8AC3E}">
        <p14:creationId xmlns:p14="http://schemas.microsoft.com/office/powerpoint/2010/main" val="163669236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Resim 3"/>
          <p:cNvPicPr>
            <a:picLocks noChangeAspect="1"/>
          </p:cNvPicPr>
          <p:nvPr/>
        </p:nvPicPr>
        <p:blipFill>
          <a:blip r:embed="rId2"/>
          <a:stretch>
            <a:fillRect/>
          </a:stretch>
        </p:blipFill>
        <p:spPr>
          <a:xfrm>
            <a:off x="343651" y="419100"/>
            <a:ext cx="11360669" cy="6357085"/>
          </a:xfrm>
          <a:prstGeom prst="rect">
            <a:avLst/>
          </a:prstGeom>
        </p:spPr>
      </p:pic>
    </p:spTree>
    <p:extLst>
      <p:ext uri="{BB962C8B-B14F-4D97-AF65-F5344CB8AC3E}">
        <p14:creationId xmlns:p14="http://schemas.microsoft.com/office/powerpoint/2010/main" val="23768058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Resim 3"/>
          <p:cNvPicPr>
            <a:picLocks noChangeAspect="1"/>
          </p:cNvPicPr>
          <p:nvPr/>
        </p:nvPicPr>
        <p:blipFill>
          <a:blip r:embed="rId2"/>
          <a:stretch>
            <a:fillRect/>
          </a:stretch>
        </p:blipFill>
        <p:spPr>
          <a:xfrm>
            <a:off x="433136" y="220047"/>
            <a:ext cx="11428746" cy="6190378"/>
          </a:xfrm>
          <a:prstGeom prst="rect">
            <a:avLst/>
          </a:prstGeom>
        </p:spPr>
      </p:pic>
    </p:spTree>
    <p:extLst>
      <p:ext uri="{BB962C8B-B14F-4D97-AF65-F5344CB8AC3E}">
        <p14:creationId xmlns:p14="http://schemas.microsoft.com/office/powerpoint/2010/main" val="3046299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Resim 3"/>
          <p:cNvPicPr>
            <a:picLocks noChangeAspect="1"/>
          </p:cNvPicPr>
          <p:nvPr/>
        </p:nvPicPr>
        <p:blipFill>
          <a:blip r:embed="rId2"/>
          <a:stretch>
            <a:fillRect/>
          </a:stretch>
        </p:blipFill>
        <p:spPr>
          <a:xfrm>
            <a:off x="391878" y="406215"/>
            <a:ext cx="11427945" cy="5734703"/>
          </a:xfrm>
          <a:prstGeom prst="rect">
            <a:avLst/>
          </a:prstGeom>
        </p:spPr>
      </p:pic>
    </p:spTree>
    <p:extLst>
      <p:ext uri="{BB962C8B-B14F-4D97-AF65-F5344CB8AC3E}">
        <p14:creationId xmlns:p14="http://schemas.microsoft.com/office/powerpoint/2010/main" val="2886343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err="1" smtClean="0"/>
              <a:t>Dimmer</a:t>
            </a:r>
            <a:r>
              <a:rPr lang="tr-TR" dirty="0" smtClean="0"/>
              <a:t> Deneyi</a:t>
            </a:r>
            <a:endParaRPr lang="tr-TR" dirty="0"/>
          </a:p>
        </p:txBody>
      </p:sp>
      <p:sp>
        <p:nvSpPr>
          <p:cNvPr id="3" name="İçerik Yer Tutucusu 2"/>
          <p:cNvSpPr>
            <a:spLocks noGrp="1"/>
          </p:cNvSpPr>
          <p:nvPr>
            <p:ph idx="1"/>
          </p:nvPr>
        </p:nvSpPr>
        <p:spPr/>
        <p:txBody>
          <a:bodyPr/>
          <a:lstStyle/>
          <a:p>
            <a:r>
              <a:rPr lang="tr-TR" dirty="0" smtClean="0"/>
              <a:t>Bir LED’in ışık şiddetinin PWM ile otomatik ayarlanması bu deney de yapılacaktır</a:t>
            </a:r>
          </a:p>
          <a:p>
            <a:r>
              <a:rPr lang="tr-TR" dirty="0" smtClean="0"/>
              <a:t>PWM frekansını 1KHz seçiniz</a:t>
            </a:r>
          </a:p>
          <a:p>
            <a:r>
              <a:rPr lang="tr-TR" dirty="0" smtClean="0"/>
              <a:t>Ana sistem </a:t>
            </a:r>
            <a:r>
              <a:rPr lang="tr-TR" dirty="0" err="1" smtClean="0"/>
              <a:t>clock</a:t>
            </a:r>
            <a:r>
              <a:rPr lang="tr-TR" dirty="0" smtClean="0"/>
              <a:t> 100MHz’dir</a:t>
            </a:r>
          </a:p>
          <a:p>
            <a:r>
              <a:rPr lang="tr-TR" dirty="0" smtClean="0"/>
              <a:t>Timer</a:t>
            </a:r>
            <a:r>
              <a:rPr lang="tr-TR" dirty="0"/>
              <a:t>-</a:t>
            </a:r>
            <a:r>
              <a:rPr lang="tr-TR" dirty="0" smtClean="0"/>
              <a:t>3’ün 3. kanalını kullanınız (PB0)</a:t>
            </a:r>
            <a:endParaRPr lang="tr-TR" dirty="0"/>
          </a:p>
        </p:txBody>
      </p:sp>
    </p:spTree>
    <p:extLst>
      <p:ext uri="{BB962C8B-B14F-4D97-AF65-F5344CB8AC3E}">
        <p14:creationId xmlns:p14="http://schemas.microsoft.com/office/powerpoint/2010/main" val="301131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5863" y="331937"/>
            <a:ext cx="11539089" cy="6049611"/>
          </a:xfrm>
        </p:spPr>
      </p:pic>
    </p:spTree>
    <p:extLst>
      <p:ext uri="{BB962C8B-B14F-4D97-AF65-F5344CB8AC3E}">
        <p14:creationId xmlns:p14="http://schemas.microsoft.com/office/powerpoint/2010/main" val="21355702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1782" y="466690"/>
            <a:ext cx="11408791" cy="6174741"/>
          </a:xfrm>
        </p:spPr>
      </p:pic>
    </p:spTree>
    <p:extLst>
      <p:ext uri="{BB962C8B-B14F-4D97-AF65-F5344CB8AC3E}">
        <p14:creationId xmlns:p14="http://schemas.microsoft.com/office/powerpoint/2010/main" val="36447430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PWM Frekansı için ARR (PSC 1:1 alınsın)</a:t>
            </a:r>
            <a:endParaRPr lang="tr-TR" dirty="0"/>
          </a:p>
        </p:txBody>
      </p:sp>
      <p:sp>
        <p:nvSpPr>
          <p:cNvPr id="3" name="İçerik Yer Tutucusu 2"/>
          <p:cNvSpPr>
            <a:spLocks noGrp="1"/>
          </p:cNvSpPr>
          <p:nvPr>
            <p:ph idx="1"/>
          </p:nvPr>
        </p:nvSpPr>
        <p:spPr>
          <a:xfrm>
            <a:off x="4111082" y="5781355"/>
            <a:ext cx="4042689" cy="774967"/>
          </a:xfrm>
        </p:spPr>
        <p:txBody>
          <a:bodyPr/>
          <a:lstStyle/>
          <a:p>
            <a:r>
              <a:rPr lang="tr-TR" b="1" dirty="0" smtClean="0"/>
              <a:t>ARR = (50 000 000 / 1000) -1 </a:t>
            </a:r>
          </a:p>
          <a:p>
            <a:pPr marL="0" indent="0">
              <a:buNone/>
            </a:pPr>
            <a:r>
              <a:rPr lang="tr-TR" b="1" dirty="0" smtClean="0"/>
              <a:t>     ARR=49 999</a:t>
            </a:r>
            <a:endParaRPr lang="tr-TR" b="1" dirty="0"/>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4" y="-1"/>
            <a:ext cx="12080491" cy="5582654"/>
          </a:xfrm>
          <a:prstGeom prst="rect">
            <a:avLst/>
          </a:prstGeom>
        </p:spPr>
      </p:pic>
    </p:spTree>
    <p:extLst>
      <p:ext uri="{BB962C8B-B14F-4D97-AF65-F5344CB8AC3E}">
        <p14:creationId xmlns:p14="http://schemas.microsoft.com/office/powerpoint/2010/main" val="29137220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3805" y="369227"/>
            <a:ext cx="11414894" cy="5829442"/>
          </a:xfrm>
        </p:spPr>
      </p:pic>
    </p:spTree>
    <p:extLst>
      <p:ext uri="{BB962C8B-B14F-4D97-AF65-F5344CB8AC3E}">
        <p14:creationId xmlns:p14="http://schemas.microsoft.com/office/powerpoint/2010/main" val="29604543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pic>
        <p:nvPicPr>
          <p:cNvPr id="4" name="İçerik Yer Tutucusu 3"/>
          <p:cNvPicPr>
            <a:picLocks noGrp="1" noChangeAspect="1"/>
          </p:cNvPicPr>
          <p:nvPr>
            <p:ph idx="1"/>
          </p:nvPr>
        </p:nvPicPr>
        <p:blipFill rotWithShape="1">
          <a:blip r:embed="rId2">
            <a:extLst>
              <a:ext uri="{28A0092B-C50C-407E-A947-70E740481C1C}">
                <a14:useLocalDpi xmlns:a14="http://schemas.microsoft.com/office/drawing/2010/main" val="0"/>
              </a:ext>
            </a:extLst>
          </a:blip>
          <a:srcRect l="2038"/>
          <a:stretch/>
        </p:blipFill>
        <p:spPr>
          <a:xfrm>
            <a:off x="182880" y="235685"/>
            <a:ext cx="11627318" cy="6280618"/>
          </a:xfrm>
        </p:spPr>
      </p:pic>
    </p:spTree>
    <p:extLst>
      <p:ext uri="{BB962C8B-B14F-4D97-AF65-F5344CB8AC3E}">
        <p14:creationId xmlns:p14="http://schemas.microsoft.com/office/powerpoint/2010/main" val="27413275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endParaRPr lang="tr-TR"/>
          </a:p>
        </p:txBody>
      </p:sp>
      <p:sp>
        <p:nvSpPr>
          <p:cNvPr id="3" name="İçerik Yer Tutucusu 2"/>
          <p:cNvSpPr>
            <a:spLocks noGrp="1"/>
          </p:cNvSpPr>
          <p:nvPr>
            <p:ph idx="1"/>
          </p:nvPr>
        </p:nvSpPr>
        <p:spPr>
          <a:xfrm>
            <a:off x="1090708" y="2603500"/>
            <a:ext cx="8825659" cy="3416300"/>
          </a:xfrm>
        </p:spPr>
        <p:txBody>
          <a:bodyPr/>
          <a:lstStyle/>
          <a:p>
            <a:r>
              <a:rPr lang="tr-TR" sz="2000" b="1" u="sng" dirty="0" smtClean="0"/>
              <a:t>Kaynaklar</a:t>
            </a:r>
          </a:p>
          <a:p>
            <a:r>
              <a:rPr lang="tr-TR" sz="2000" dirty="0" smtClean="0"/>
              <a:t>Mastering STM32, </a:t>
            </a:r>
            <a:r>
              <a:rPr lang="tr-TR" sz="2000" dirty="0" err="1" smtClean="0"/>
              <a:t>Carmine</a:t>
            </a:r>
            <a:r>
              <a:rPr lang="tr-TR" sz="2000" dirty="0" smtClean="0"/>
              <a:t> </a:t>
            </a:r>
            <a:r>
              <a:rPr lang="tr-TR" sz="2000" dirty="0" err="1" smtClean="0"/>
              <a:t>Noviello</a:t>
            </a:r>
            <a:r>
              <a:rPr lang="tr-TR" sz="2000" dirty="0" smtClean="0"/>
              <a:t>, </a:t>
            </a:r>
            <a:r>
              <a:rPr lang="tr-TR" sz="2000" dirty="0" err="1" smtClean="0"/>
              <a:t>Lean</a:t>
            </a:r>
            <a:r>
              <a:rPr lang="tr-TR" sz="2000" dirty="0" smtClean="0"/>
              <a:t> Pub.-2018</a:t>
            </a:r>
          </a:p>
          <a:p>
            <a:r>
              <a:rPr lang="tr-TR" sz="2000" dirty="0" smtClean="0"/>
              <a:t>stm32F407 </a:t>
            </a:r>
            <a:r>
              <a:rPr lang="tr-TR" sz="2000" dirty="0" err="1" smtClean="0"/>
              <a:t>datasheet</a:t>
            </a:r>
            <a:endParaRPr lang="tr-TR" sz="2000" dirty="0" smtClean="0"/>
          </a:p>
          <a:p>
            <a:r>
              <a:rPr lang="tr-TR" sz="2000" dirty="0" smtClean="0"/>
              <a:t>www.st.com</a:t>
            </a:r>
          </a:p>
          <a:p>
            <a:r>
              <a:rPr lang="tr-TR" dirty="0"/>
              <a:t>https://deepbluembedded.com/</a:t>
            </a:r>
          </a:p>
        </p:txBody>
      </p:sp>
    </p:spTree>
    <p:extLst>
      <p:ext uri="{BB962C8B-B14F-4D97-AF65-F5344CB8AC3E}">
        <p14:creationId xmlns:p14="http://schemas.microsoft.com/office/powerpoint/2010/main" val="1616166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Soru?</a:t>
            </a:r>
            <a:endParaRPr lang="tr-TR" dirty="0"/>
          </a:p>
        </p:txBody>
      </p:sp>
      <p:sp>
        <p:nvSpPr>
          <p:cNvPr id="3" name="İçerik Yer Tutucusu 2"/>
          <p:cNvSpPr>
            <a:spLocks noGrp="1"/>
          </p:cNvSpPr>
          <p:nvPr>
            <p:ph idx="1"/>
          </p:nvPr>
        </p:nvSpPr>
        <p:spPr>
          <a:xfrm>
            <a:off x="576885" y="2319720"/>
            <a:ext cx="10774287" cy="3524032"/>
          </a:xfrm>
        </p:spPr>
        <p:txBody>
          <a:bodyPr>
            <a:normAutofit fontScale="92500" lnSpcReduction="20000"/>
          </a:bodyPr>
          <a:lstStyle/>
          <a:p>
            <a:pPr algn="just"/>
            <a:r>
              <a:rPr lang="tr-TR" sz="2800" dirty="0" smtClean="0"/>
              <a:t>MPU/</a:t>
            </a:r>
            <a:r>
              <a:rPr lang="tr-TR" sz="2800" dirty="0" err="1" smtClean="0"/>
              <a:t>MCU’lar</a:t>
            </a:r>
            <a:r>
              <a:rPr lang="tr-TR" sz="2800" dirty="0" smtClean="0"/>
              <a:t> </a:t>
            </a:r>
            <a:r>
              <a:rPr lang="tr-TR" sz="2800" dirty="0" err="1" smtClean="0"/>
              <a:t>clock</a:t>
            </a:r>
            <a:r>
              <a:rPr lang="tr-TR" sz="2800" dirty="0" smtClean="0"/>
              <a:t> sinyal ile çalışır ve bu sinyalin frekansı (dolayısıyla periyodu) zaten biliniyordur. Her bir komutun kaç </a:t>
            </a:r>
            <a:r>
              <a:rPr lang="tr-TR" sz="2800" dirty="0" err="1" smtClean="0"/>
              <a:t>cycle</a:t>
            </a:r>
            <a:r>
              <a:rPr lang="tr-TR" sz="2800" dirty="0" smtClean="0"/>
              <a:t> harcadığı bilindiğine göre niçin yazılımla zamanlama yapılmasın ki? Niçin </a:t>
            </a:r>
            <a:r>
              <a:rPr lang="tr-TR" sz="2800" dirty="0" err="1" smtClean="0"/>
              <a:t>timer’lara</a:t>
            </a:r>
            <a:r>
              <a:rPr lang="tr-TR" sz="2800" dirty="0" smtClean="0"/>
              <a:t> ihtiyaç duyulsun?</a:t>
            </a:r>
          </a:p>
          <a:p>
            <a:pPr algn="just"/>
            <a:endParaRPr lang="tr-TR" sz="2800" dirty="0"/>
          </a:p>
          <a:p>
            <a:pPr algn="just"/>
            <a:r>
              <a:rPr lang="tr-TR" sz="2800" dirty="0" smtClean="0"/>
              <a:t>Bu soruyu cevaplamak için lütfen aşağıdaki iki kriteri dikkate alınız</a:t>
            </a:r>
          </a:p>
          <a:p>
            <a:pPr lvl="1" algn="just"/>
            <a:r>
              <a:rPr lang="tr-TR" sz="2600" dirty="0" smtClean="0"/>
              <a:t>MPU/</a:t>
            </a:r>
            <a:r>
              <a:rPr lang="tr-TR" sz="2600" dirty="0" err="1" smtClean="0"/>
              <a:t>MCU’nun</a:t>
            </a:r>
            <a:r>
              <a:rPr lang="tr-TR" sz="2600" dirty="0" smtClean="0"/>
              <a:t> ana görevi nedir?</a:t>
            </a:r>
          </a:p>
          <a:p>
            <a:pPr lvl="1" algn="just"/>
            <a:r>
              <a:rPr lang="tr-TR" sz="2600" dirty="0" smtClean="0"/>
              <a:t>MPU/MCU her zaman sabit </a:t>
            </a:r>
            <a:r>
              <a:rPr lang="tr-TR" sz="2600" dirty="0" err="1" smtClean="0"/>
              <a:t>clock</a:t>
            </a:r>
            <a:r>
              <a:rPr lang="tr-TR" sz="2600" dirty="0" smtClean="0"/>
              <a:t> ile mi çalışır?</a:t>
            </a:r>
            <a:endParaRPr lang="tr-TR" sz="2600" dirty="0"/>
          </a:p>
        </p:txBody>
      </p:sp>
    </p:spTree>
    <p:extLst>
      <p:ext uri="{BB962C8B-B14F-4D97-AF65-F5344CB8AC3E}">
        <p14:creationId xmlns:p14="http://schemas.microsoft.com/office/powerpoint/2010/main" val="102030867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STM32F4xx ‘</a:t>
            </a:r>
            <a:r>
              <a:rPr lang="tr-TR" dirty="0" err="1" smtClean="0"/>
              <a:t>lerde</a:t>
            </a:r>
            <a:r>
              <a:rPr lang="tr-TR" dirty="0" smtClean="0"/>
              <a:t> </a:t>
            </a:r>
            <a:r>
              <a:rPr lang="tr-TR" dirty="0" err="1" smtClean="0"/>
              <a:t>timer</a:t>
            </a:r>
            <a:r>
              <a:rPr lang="tr-TR" dirty="0" smtClean="0"/>
              <a:t>/</a:t>
            </a:r>
            <a:r>
              <a:rPr lang="tr-TR" dirty="0" err="1" smtClean="0"/>
              <a:t>counter</a:t>
            </a:r>
            <a:endParaRPr lang="tr-TR" dirty="0"/>
          </a:p>
        </p:txBody>
      </p:sp>
      <p:sp>
        <p:nvSpPr>
          <p:cNvPr id="3" name="İçerik Yer Tutucusu 2"/>
          <p:cNvSpPr>
            <a:spLocks noGrp="1"/>
          </p:cNvSpPr>
          <p:nvPr>
            <p:ph idx="1"/>
          </p:nvPr>
        </p:nvSpPr>
        <p:spPr>
          <a:xfrm>
            <a:off x="536027" y="2322786"/>
            <a:ext cx="11393213" cy="3697014"/>
          </a:xfrm>
        </p:spPr>
        <p:txBody>
          <a:bodyPr>
            <a:normAutofit fontScale="92500" lnSpcReduction="10000"/>
          </a:bodyPr>
          <a:lstStyle/>
          <a:p>
            <a:pPr algn="just"/>
            <a:r>
              <a:rPr lang="tr-TR" dirty="0" smtClean="0"/>
              <a:t>STM32F ailesi </a:t>
            </a:r>
            <a:r>
              <a:rPr lang="tr-TR" dirty="0" err="1" smtClean="0"/>
              <a:t>MCU’lar</a:t>
            </a:r>
            <a:r>
              <a:rPr lang="tr-TR" dirty="0" smtClean="0"/>
              <a:t> içlerinde bir çok </a:t>
            </a:r>
            <a:r>
              <a:rPr lang="tr-TR" dirty="0" err="1" smtClean="0"/>
              <a:t>timer</a:t>
            </a:r>
            <a:r>
              <a:rPr lang="tr-TR" dirty="0" smtClean="0"/>
              <a:t> bulundurabilir. Örnek STM32F407 toplam 15 </a:t>
            </a:r>
            <a:r>
              <a:rPr lang="tr-TR" dirty="0" err="1" smtClean="0"/>
              <a:t>Timer</a:t>
            </a:r>
            <a:r>
              <a:rPr lang="tr-TR" dirty="0" smtClean="0"/>
              <a:t> (TIM)</a:t>
            </a:r>
          </a:p>
          <a:p>
            <a:pPr algn="just"/>
            <a:r>
              <a:rPr lang="tr-TR" dirty="0" smtClean="0"/>
              <a:t>Bu </a:t>
            </a:r>
            <a:r>
              <a:rPr lang="tr-TR" dirty="0" err="1" smtClean="0"/>
              <a:t>timer’lar</a:t>
            </a:r>
            <a:r>
              <a:rPr lang="tr-TR" dirty="0" smtClean="0"/>
              <a:t> kullanım ve kabiliyetlerine göre </a:t>
            </a:r>
          </a:p>
          <a:p>
            <a:pPr lvl="1" algn="just"/>
            <a:r>
              <a:rPr lang="tr-TR" b="1" u="sng" dirty="0" smtClean="0"/>
              <a:t>Basic (Temel): </a:t>
            </a:r>
            <a:r>
              <a:rPr lang="tr-TR" dirty="0" smtClean="0"/>
              <a:t>Sadece zamanlama için kullanılır ve her hangi bir I/O desteği sunmazlar</a:t>
            </a:r>
          </a:p>
          <a:p>
            <a:pPr lvl="1" algn="just"/>
            <a:r>
              <a:rPr lang="tr-TR" b="1" u="sng" dirty="0" err="1" smtClean="0"/>
              <a:t>Low-Power</a:t>
            </a:r>
            <a:r>
              <a:rPr lang="tr-TR" b="1" u="sng" dirty="0" smtClean="0"/>
              <a:t> </a:t>
            </a:r>
            <a:r>
              <a:rPr lang="tr-TR" b="1" u="sng" dirty="0" err="1" smtClean="0"/>
              <a:t>Timers</a:t>
            </a:r>
            <a:r>
              <a:rPr lang="tr-TR" b="1" u="sng" dirty="0" smtClean="0"/>
              <a:t> (LPTIM</a:t>
            </a:r>
            <a:r>
              <a:rPr lang="tr-TR" dirty="0" smtClean="0"/>
              <a:t>): Dahili </a:t>
            </a:r>
            <a:r>
              <a:rPr lang="tr-TR" dirty="0" err="1" smtClean="0"/>
              <a:t>clock</a:t>
            </a:r>
            <a:r>
              <a:rPr lang="tr-TR" dirty="0" smtClean="0"/>
              <a:t> olmadan çalışabilirler. Sistemi düşük güç </a:t>
            </a:r>
            <a:r>
              <a:rPr lang="tr-TR" dirty="0" err="1" smtClean="0"/>
              <a:t>modundan</a:t>
            </a:r>
            <a:r>
              <a:rPr lang="tr-TR" dirty="0" smtClean="0"/>
              <a:t> çıkarabilirler</a:t>
            </a:r>
          </a:p>
          <a:p>
            <a:pPr lvl="1" algn="just"/>
            <a:r>
              <a:rPr lang="tr-TR" b="1" u="sng" dirty="0" smtClean="0"/>
              <a:t>General </a:t>
            </a:r>
            <a:r>
              <a:rPr lang="tr-TR" b="1" u="sng" dirty="0" err="1" smtClean="0"/>
              <a:t>purpose</a:t>
            </a:r>
            <a:r>
              <a:rPr lang="tr-TR" b="1" u="sng" dirty="0" smtClean="0"/>
              <a:t> (GP-TIM): </a:t>
            </a:r>
            <a:r>
              <a:rPr lang="tr-TR" dirty="0" smtClean="0"/>
              <a:t>Zamanlama ile birlikte I/O işlemlerini de destekler (PWM gibi). Bu </a:t>
            </a:r>
            <a:r>
              <a:rPr lang="tr-TR" dirty="0" err="1" smtClean="0"/>
              <a:t>timer’lar</a:t>
            </a:r>
            <a:r>
              <a:rPr lang="tr-TR" dirty="0" smtClean="0"/>
              <a:t> bağımsız G/Ç kanallarına (I/O </a:t>
            </a:r>
            <a:r>
              <a:rPr lang="tr-TR" dirty="0" err="1" smtClean="0"/>
              <a:t>Channels</a:t>
            </a:r>
            <a:r>
              <a:rPr lang="tr-TR" dirty="0" smtClean="0"/>
              <a:t>) sahiptir. Bunlarla PWM üretilebilir, sinyal yakalanabilir (</a:t>
            </a:r>
            <a:r>
              <a:rPr lang="tr-TR" dirty="0" err="1" smtClean="0"/>
              <a:t>input</a:t>
            </a:r>
            <a:r>
              <a:rPr lang="tr-TR" dirty="0" smtClean="0"/>
              <a:t> </a:t>
            </a:r>
            <a:r>
              <a:rPr lang="tr-TR" dirty="0" err="1" smtClean="0"/>
              <a:t>capture</a:t>
            </a:r>
            <a:r>
              <a:rPr lang="tr-TR" dirty="0" smtClean="0"/>
              <a:t>)</a:t>
            </a:r>
          </a:p>
          <a:p>
            <a:pPr lvl="1" algn="just"/>
            <a:r>
              <a:rPr lang="tr-TR" b="1" u="sng" dirty="0" smtClean="0"/>
              <a:t>Advanced (Gelişmiş): </a:t>
            </a:r>
            <a:r>
              <a:rPr lang="tr-TR" dirty="0" smtClean="0"/>
              <a:t>Genel amaçlı </a:t>
            </a:r>
            <a:r>
              <a:rPr lang="tr-TR" dirty="0" err="1" smtClean="0"/>
              <a:t>timer’lara</a:t>
            </a:r>
            <a:r>
              <a:rPr lang="tr-TR" dirty="0" smtClean="0"/>
              <a:t> ek olarak gelişmiş PWM fonksiyonlarını da destekler ki bu da daha gelişmiş kontrol sistemleri tasarlamaya olanak tanır (robotik, güç sistemlerinin kontrolü gibi)</a:t>
            </a:r>
          </a:p>
          <a:p>
            <a:pPr lvl="1" algn="just"/>
            <a:r>
              <a:rPr lang="tr-TR" b="1" u="sng" dirty="0" smtClean="0"/>
              <a:t>High-</a:t>
            </a:r>
            <a:r>
              <a:rPr lang="tr-TR" b="1" u="sng" dirty="0" err="1" smtClean="0"/>
              <a:t>Resolution</a:t>
            </a:r>
            <a:r>
              <a:rPr lang="tr-TR" b="1" u="sng" dirty="0" smtClean="0"/>
              <a:t> </a:t>
            </a:r>
            <a:r>
              <a:rPr lang="tr-TR" b="1" u="sng" dirty="0" err="1" smtClean="0"/>
              <a:t>Timers</a:t>
            </a:r>
            <a:r>
              <a:rPr lang="tr-TR" b="1" u="sng" dirty="0" smtClean="0"/>
              <a:t> (HRTIM)</a:t>
            </a:r>
            <a:r>
              <a:rPr lang="tr-TR" dirty="0" smtClean="0"/>
              <a:t>: Sayısal sinyal üretimlerinde kullanılırlar</a:t>
            </a:r>
          </a:p>
          <a:p>
            <a:pPr lvl="1" algn="just"/>
            <a:endParaRPr lang="tr-TR" dirty="0"/>
          </a:p>
          <a:p>
            <a:pPr algn="just"/>
            <a:r>
              <a:rPr lang="tr-TR" dirty="0" err="1" smtClean="0"/>
              <a:t>Timer’lar</a:t>
            </a:r>
            <a:r>
              <a:rPr lang="tr-TR" dirty="0" smtClean="0"/>
              <a:t> </a:t>
            </a:r>
            <a:r>
              <a:rPr lang="tr-TR" b="1" u="sng" dirty="0" smtClean="0"/>
              <a:t>16 bit </a:t>
            </a:r>
            <a:r>
              <a:rPr lang="tr-TR" dirty="0" smtClean="0"/>
              <a:t>(0 - 65 535) ve </a:t>
            </a:r>
            <a:r>
              <a:rPr lang="tr-TR" b="1" u="sng" dirty="0"/>
              <a:t>32 bit </a:t>
            </a:r>
            <a:r>
              <a:rPr lang="tr-TR" dirty="0" smtClean="0"/>
              <a:t>(0 - 4 294 967 295)   olabilir</a:t>
            </a:r>
            <a:endParaRPr lang="tr-TR" dirty="0"/>
          </a:p>
        </p:txBody>
      </p:sp>
    </p:spTree>
    <p:extLst>
      <p:ext uri="{BB962C8B-B14F-4D97-AF65-F5344CB8AC3E}">
        <p14:creationId xmlns:p14="http://schemas.microsoft.com/office/powerpoint/2010/main" val="224098669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STM </a:t>
            </a:r>
            <a:r>
              <a:rPr lang="tr-TR" dirty="0" err="1" smtClean="0"/>
              <a:t>Timer</a:t>
            </a:r>
            <a:r>
              <a:rPr lang="tr-TR" dirty="0" smtClean="0"/>
              <a:t> Genel Yapısı</a:t>
            </a:r>
            <a:endParaRPr lang="tr-TR" dirty="0"/>
          </a:p>
        </p:txBody>
      </p:sp>
      <p:pic>
        <p:nvPicPr>
          <p:cNvPr id="4" name="Resim 3"/>
          <p:cNvPicPr>
            <a:picLocks noChangeAspect="1"/>
          </p:cNvPicPr>
          <p:nvPr/>
        </p:nvPicPr>
        <p:blipFill>
          <a:blip r:embed="rId2"/>
          <a:stretch>
            <a:fillRect/>
          </a:stretch>
        </p:blipFill>
        <p:spPr>
          <a:xfrm>
            <a:off x="569467" y="4580866"/>
            <a:ext cx="8070036" cy="1904015"/>
          </a:xfrm>
          <a:prstGeom prst="rect">
            <a:avLst/>
          </a:prstGeom>
        </p:spPr>
      </p:pic>
      <p:pic>
        <p:nvPicPr>
          <p:cNvPr id="5" name="Resim 4"/>
          <p:cNvPicPr>
            <a:picLocks noChangeAspect="1"/>
          </p:cNvPicPr>
          <p:nvPr/>
        </p:nvPicPr>
        <p:blipFill>
          <a:blip r:embed="rId3"/>
          <a:stretch>
            <a:fillRect/>
          </a:stretch>
        </p:blipFill>
        <p:spPr>
          <a:xfrm>
            <a:off x="388812" y="2501953"/>
            <a:ext cx="7998443" cy="1576060"/>
          </a:xfrm>
          <a:prstGeom prst="rect">
            <a:avLst/>
          </a:prstGeom>
        </p:spPr>
      </p:pic>
      <p:sp>
        <p:nvSpPr>
          <p:cNvPr id="6" name="Metin kutusu 5"/>
          <p:cNvSpPr txBox="1"/>
          <p:nvPr/>
        </p:nvSpPr>
        <p:spPr>
          <a:xfrm>
            <a:off x="8933793" y="3731172"/>
            <a:ext cx="3016470" cy="1477328"/>
          </a:xfrm>
          <a:prstGeom prst="rect">
            <a:avLst/>
          </a:prstGeom>
          <a:noFill/>
        </p:spPr>
        <p:txBody>
          <a:bodyPr wrap="square" rtlCol="0">
            <a:spAutoFit/>
          </a:bodyPr>
          <a:lstStyle/>
          <a:p>
            <a:pPr marL="285750" indent="-285750">
              <a:buFont typeface="Arial" panose="020B0604020202020204" pitchFamily="34" charset="0"/>
              <a:buChar char="•"/>
            </a:pPr>
            <a:r>
              <a:rPr lang="tr-TR" u="sng" dirty="0" smtClean="0"/>
              <a:t>Başlıca </a:t>
            </a:r>
            <a:r>
              <a:rPr lang="tr-TR" u="sng" dirty="0" err="1" smtClean="0"/>
              <a:t>register’ları</a:t>
            </a:r>
            <a:r>
              <a:rPr lang="tr-TR" u="sng" dirty="0" smtClean="0"/>
              <a:t>: </a:t>
            </a:r>
          </a:p>
          <a:p>
            <a:pPr marL="285750" indent="-285750">
              <a:buFont typeface="Arial" panose="020B0604020202020204" pitchFamily="34" charset="0"/>
              <a:buChar char="•"/>
            </a:pPr>
            <a:endParaRPr lang="tr-TR" dirty="0"/>
          </a:p>
          <a:p>
            <a:pPr marL="285750" indent="-285750">
              <a:buFont typeface="Arial" panose="020B0604020202020204" pitchFamily="34" charset="0"/>
              <a:buChar char="•"/>
            </a:pPr>
            <a:r>
              <a:rPr lang="tr-TR" b="1" dirty="0" err="1" smtClean="0">
                <a:solidFill>
                  <a:srgbClr val="FF0000"/>
                </a:solidFill>
              </a:rPr>
              <a:t>TIMx_PSC</a:t>
            </a:r>
            <a:endParaRPr lang="tr-TR" b="1" dirty="0" smtClean="0">
              <a:solidFill>
                <a:srgbClr val="FF0000"/>
              </a:solidFill>
            </a:endParaRPr>
          </a:p>
          <a:p>
            <a:pPr marL="285750" indent="-285750">
              <a:buFont typeface="Arial" panose="020B0604020202020204" pitchFamily="34" charset="0"/>
              <a:buChar char="•"/>
            </a:pPr>
            <a:r>
              <a:rPr lang="tr-TR" b="1" dirty="0" err="1" smtClean="0">
                <a:solidFill>
                  <a:srgbClr val="0070C0"/>
                </a:solidFill>
              </a:rPr>
              <a:t>TIMx_AAR</a:t>
            </a:r>
            <a:endParaRPr lang="tr-TR" b="1" dirty="0" smtClean="0">
              <a:solidFill>
                <a:srgbClr val="0070C0"/>
              </a:solidFill>
            </a:endParaRPr>
          </a:p>
          <a:p>
            <a:pPr marL="285750" indent="-285750">
              <a:buFont typeface="Arial" panose="020B0604020202020204" pitchFamily="34" charset="0"/>
              <a:buChar char="•"/>
            </a:pPr>
            <a:r>
              <a:rPr lang="tr-TR" b="1" dirty="0" err="1" smtClean="0">
                <a:solidFill>
                  <a:schemeClr val="accent6"/>
                </a:solidFill>
              </a:rPr>
              <a:t>TIMx_CNT</a:t>
            </a:r>
            <a:endParaRPr lang="tr-TR" b="1" dirty="0" smtClean="0">
              <a:solidFill>
                <a:schemeClr val="accent6"/>
              </a:solidFill>
            </a:endParaRPr>
          </a:p>
        </p:txBody>
      </p:sp>
    </p:spTree>
    <p:extLst>
      <p:ext uri="{BB962C8B-B14F-4D97-AF65-F5344CB8AC3E}">
        <p14:creationId xmlns:p14="http://schemas.microsoft.com/office/powerpoint/2010/main" val="328127165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yon Toplantı Odası">
  <a:themeElements>
    <a:clrScheme name="İyon Toplantı Odası">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yon Toplantı Odası">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yon Toplantı Odası">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952</TotalTime>
  <Words>1334</Words>
  <Application>Microsoft Office PowerPoint</Application>
  <PresentationFormat>Geniş ekran</PresentationFormat>
  <Paragraphs>155</Paragraphs>
  <Slides>69</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69</vt:i4>
      </vt:variant>
    </vt:vector>
  </HeadingPairs>
  <TitlesOfParts>
    <vt:vector size="74" baseType="lpstr">
      <vt:lpstr>Arial</vt:lpstr>
      <vt:lpstr>Cambria Math</vt:lpstr>
      <vt:lpstr>Century Gothic</vt:lpstr>
      <vt:lpstr>Wingdings 3</vt:lpstr>
      <vt:lpstr>İyon Toplantı Odası</vt:lpstr>
      <vt:lpstr>Zamanlayıcılar (Timers) ve Sayıcılar (Counters)</vt:lpstr>
      <vt:lpstr>Timer / Counter </vt:lpstr>
      <vt:lpstr>Timer / Counter</vt:lpstr>
      <vt:lpstr>Genel olarak timer/counter sistemler</vt:lpstr>
      <vt:lpstr>Timer/Counter</vt:lpstr>
      <vt:lpstr>Timer/Counter nerelerde kullanılır</vt:lpstr>
      <vt:lpstr>Soru?</vt:lpstr>
      <vt:lpstr>STM32F4xx ‘lerde timer/counter</vt:lpstr>
      <vt:lpstr>STM Timer Genel Yapısı</vt:lpstr>
      <vt:lpstr>Basic Timers</vt:lpstr>
      <vt:lpstr>LPTIM</vt:lpstr>
      <vt:lpstr>GP-TIM</vt:lpstr>
      <vt:lpstr>Advanced Timer</vt:lpstr>
      <vt:lpstr>HRTIM</vt:lpstr>
      <vt:lpstr>Timer’ların çalışma modları</vt:lpstr>
      <vt:lpstr>Timer Mode için zaman hesabı</vt:lpstr>
      <vt:lpstr>Uygulama</vt:lpstr>
      <vt:lpstr>Kesme Süresinin Ayarlanması</vt:lpstr>
      <vt:lpstr>PowerPoint Sunusu</vt:lpstr>
      <vt:lpstr>PowerPoint Sunusu</vt:lpstr>
      <vt:lpstr>PowerPoint Sunusu</vt:lpstr>
      <vt:lpstr>PowerPoint Sunusu</vt:lpstr>
      <vt:lpstr>PowerPoint Sunusu</vt:lpstr>
      <vt:lpstr>PowerPoint Sunusu</vt:lpstr>
      <vt:lpstr>PowerPoint Sunusu</vt:lpstr>
      <vt:lpstr>PowerPoint Sunusu</vt:lpstr>
      <vt:lpstr>7 Segement Display için seçilen pinler ve karşılık geldikleri led uçları</vt:lpstr>
      <vt:lpstr>PowerPoint Sunusu</vt:lpstr>
      <vt:lpstr>PowerPoint Sunusu</vt:lpstr>
      <vt:lpstr>Video için sunum moduna geçim</vt:lpstr>
      <vt:lpstr>Counter Mode</vt:lpstr>
      <vt:lpstr>Counter mode için Kullanılabilecek Timer’lar</vt:lpstr>
      <vt:lpstr>PowerPoint Sunusu</vt:lpstr>
      <vt:lpstr>Counter Mode için Kesme Kullanılacaksa NVIC aktif edilmelidir</vt:lpstr>
      <vt:lpstr>Lab deney kartı için</vt:lpstr>
      <vt:lpstr>PowerPoint Sunusu</vt:lpstr>
      <vt:lpstr>PowerPoint Sunusu</vt:lpstr>
      <vt:lpstr>Normal çalışma zamanında istenilirse Timer’ın count değeri öğrenilebilir</vt:lpstr>
      <vt:lpstr>Timer kesme takibi </vt:lpstr>
      <vt:lpstr>Eğer USART deney yapılıyorsa Tera-Term gibi bir terminal kullanılabilir</vt:lpstr>
      <vt:lpstr>PowerPoint Sunusu</vt:lpstr>
      <vt:lpstr>Input Capture (IC mode)</vt:lpstr>
      <vt:lpstr>Kronometre Deneyi</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Pulse-Width Modulation –PWM Mode</vt:lpstr>
      <vt:lpstr>PWM</vt:lpstr>
      <vt:lpstr>Temel PWM prensibi</vt:lpstr>
      <vt:lpstr>PWM ‘in ana parametreleri</vt:lpstr>
      <vt:lpstr>PowerPoint Sunusu</vt:lpstr>
      <vt:lpstr>PowerPoint Sunusu</vt:lpstr>
      <vt:lpstr>PowerPoint Sunusu</vt:lpstr>
      <vt:lpstr>Dimmer Deneyi</vt:lpstr>
      <vt:lpstr>PowerPoint Sunusu</vt:lpstr>
      <vt:lpstr>PowerPoint Sunusu</vt:lpstr>
      <vt:lpstr>PWM Frekansı için ARR (PSC 1:1 alınsın)</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Zamanlayıcılar (Timers) ve Sayıcılar (Counters)</dc:title>
  <dc:creator>gungor.yildirim@outlook.com</dc:creator>
  <cp:lastModifiedBy>AsusSY</cp:lastModifiedBy>
  <cp:revision>67</cp:revision>
  <dcterms:created xsi:type="dcterms:W3CDTF">2022-11-08T16:11:30Z</dcterms:created>
  <dcterms:modified xsi:type="dcterms:W3CDTF">2022-11-15T16:46:55Z</dcterms:modified>
</cp:coreProperties>
</file>